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3"/>
  </p:notesMasterIdLst>
  <p:sldIdLst>
    <p:sldId id="256" r:id="rId2"/>
    <p:sldId id="257" r:id="rId3"/>
    <p:sldId id="323" r:id="rId4"/>
    <p:sldId id="258" r:id="rId5"/>
    <p:sldId id="259" r:id="rId6"/>
    <p:sldId id="324" r:id="rId7"/>
    <p:sldId id="260" r:id="rId8"/>
    <p:sldId id="261" r:id="rId9"/>
    <p:sldId id="325" r:id="rId10"/>
    <p:sldId id="262" r:id="rId11"/>
    <p:sldId id="263" r:id="rId12"/>
    <p:sldId id="326" r:id="rId13"/>
    <p:sldId id="264" r:id="rId14"/>
    <p:sldId id="265" r:id="rId15"/>
    <p:sldId id="327" r:id="rId16"/>
    <p:sldId id="266" r:id="rId17"/>
    <p:sldId id="328" r:id="rId18"/>
    <p:sldId id="329" r:id="rId19"/>
    <p:sldId id="267" r:id="rId20"/>
    <p:sldId id="268" r:id="rId21"/>
    <p:sldId id="330" r:id="rId22"/>
    <p:sldId id="269" r:id="rId23"/>
    <p:sldId id="270" r:id="rId24"/>
    <p:sldId id="331" r:id="rId25"/>
    <p:sldId id="271" r:id="rId26"/>
    <p:sldId id="273" r:id="rId27"/>
    <p:sldId id="332" r:id="rId28"/>
    <p:sldId id="274" r:id="rId29"/>
    <p:sldId id="275" r:id="rId30"/>
    <p:sldId id="333" r:id="rId31"/>
    <p:sldId id="276" r:id="rId32"/>
    <p:sldId id="277" r:id="rId33"/>
    <p:sldId id="334" r:id="rId34"/>
    <p:sldId id="278" r:id="rId35"/>
    <p:sldId id="279" r:id="rId36"/>
    <p:sldId id="335" r:id="rId37"/>
    <p:sldId id="280" r:id="rId38"/>
    <p:sldId id="336" r:id="rId39"/>
    <p:sldId id="337" r:id="rId40"/>
    <p:sldId id="281" r:id="rId41"/>
    <p:sldId id="282" r:id="rId42"/>
    <p:sldId id="338" r:id="rId43"/>
    <p:sldId id="283" r:id="rId44"/>
    <p:sldId id="284" r:id="rId45"/>
    <p:sldId id="285" r:id="rId46"/>
    <p:sldId id="339" r:id="rId47"/>
    <p:sldId id="286" r:id="rId48"/>
    <p:sldId id="287" r:id="rId49"/>
    <p:sldId id="340" r:id="rId50"/>
    <p:sldId id="288" r:id="rId51"/>
    <p:sldId id="289" r:id="rId52"/>
    <p:sldId id="341" r:id="rId53"/>
    <p:sldId id="290" r:id="rId54"/>
    <p:sldId id="291" r:id="rId55"/>
    <p:sldId id="342" r:id="rId56"/>
    <p:sldId id="292" r:id="rId57"/>
    <p:sldId id="293" r:id="rId58"/>
    <p:sldId id="343" r:id="rId59"/>
    <p:sldId id="294" r:id="rId60"/>
    <p:sldId id="295" r:id="rId61"/>
    <p:sldId id="344" r:id="rId62"/>
    <p:sldId id="296" r:id="rId63"/>
    <p:sldId id="297" r:id="rId64"/>
    <p:sldId id="298" r:id="rId65"/>
    <p:sldId id="345" r:id="rId66"/>
    <p:sldId id="299" r:id="rId67"/>
    <p:sldId id="300" r:id="rId68"/>
    <p:sldId id="346" r:id="rId69"/>
    <p:sldId id="301" r:id="rId70"/>
    <p:sldId id="302" r:id="rId71"/>
    <p:sldId id="303" r:id="rId7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25" d="100"/>
        <a:sy n="125" d="100"/>
      </p:scale>
      <p:origin x="0" y="-3608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719570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b0db41fe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我国水资源概况</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089f976a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我国水资源安全保护措施</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6f2774e0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跨境水资源与国家安全</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2#df=b0bbe56e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第二节 水资源与国家安全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fe66bbba7ab66dfaac8#tid=68f7565aba80cb000ac8e34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a:ln/>
        </p:spPr>
        <p:txBody>
          <a:bodyPr wrap="square" lIns="0" tIns="0" rIns="0" bIns="0" rtlCol="0" anchor="ctr"/>
          <a:lstStyle/>
          <a:p>
            <a:pPr algn="ctr">
              <a:lnSpc>
                <a:spcPct val="120000"/>
              </a:lnSpc>
            </a:pPr>
            <a:r>
              <a:rPr lang="en-US" sz="2000" b="1" i="0" dirty="0">
                <a:solidFill>
                  <a:srgbClr val="649226"/>
                </a:solidFill>
                <a:latin typeface="微软雅黑" pitchFamily="34" charset="0"/>
                <a:ea typeface="微软雅黑" pitchFamily="34" charset="-122"/>
                <a:cs typeface="微软雅黑" pitchFamily="34" charset="-120"/>
              </a:rPr>
              <a:t>地理  选择性必修3  资源、环境与国家安全  XJ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pic>
        <p:nvPicPr>
          <p:cNvPr id="2" name="QM_5_BD.8_1#8b030bf3c?htil=2&amp;pid=b0db41fe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675770" y="1026864"/>
            <a:ext cx="3648456" cy="19202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8_2#8b030bf3c?htil=2&amp;pid=b0db41fed&amp;color=0,0,0&amp;vtp=1&amp;bt=1&amp;bbb=1&amp;hb=1"/>
          <p:cNvSpPr/>
          <p:nvPr/>
        </p:nvSpPr>
        <p:spPr>
          <a:xfrm>
            <a:off x="722376" y="972000"/>
            <a:ext cx="6967728"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[重庆普通高中学业水平测试2025模拟三</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下图是我国南北方</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水资源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人口及耕地比重对比图</a:t>
            </a:r>
            <a:r>
              <a:rPr lang="en-US" altLang="zh-CN" sz="2000" b="0" i="0" dirty="0">
                <a:solidFill>
                  <a:srgbClr val="000000"/>
                </a:solidFill>
                <a:latin typeface="Times New Roman" pitchFamily="34" charset="0"/>
                <a:ea typeface="KaiTi" pitchFamily="34" charset="-122"/>
                <a:cs typeface="Times New Roman" pitchFamily="34" charset="-120"/>
              </a:rPr>
              <a:t>。读图，完成下面小题。</a:t>
            </a:r>
            <a:endParaRPr lang="en-US" altLang="zh-CN" sz="2000" dirty="0"/>
          </a:p>
        </p:txBody>
      </p:sp>
      <p:sp>
        <p:nvSpPr>
          <p:cNvPr id="4" name="QC_6_BD.9_1#296c9f73a?htil=2&amp;pid=8b030bf3c&amp;color=0,0,0&amp;vtp=1&amp;bbb=1"/>
          <p:cNvSpPr/>
          <p:nvPr/>
        </p:nvSpPr>
        <p:spPr>
          <a:xfrm>
            <a:off x="722376" y="1869255"/>
            <a:ext cx="6967728"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造成我国南北方水资源差异的主要因素是(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BD.9_2#296c9f73a.choices?htil=2&amp;pid=8b030bf3c&amp;color=0,0,0&amp;vtp=1&amp;bbb=1"/>
          <p:cNvSpPr/>
          <p:nvPr/>
        </p:nvSpPr>
        <p:spPr>
          <a:xfrm>
            <a:off x="722376" y="2326455"/>
            <a:ext cx="6967728" cy="405003"/>
          </a:xfrm>
          <a:prstGeom prst="rect">
            <a:avLst/>
          </a:prstGeom>
          <a:noFill/>
          <a:ln/>
        </p:spPr>
        <p:txBody>
          <a:bodyPr wrap="none" lIns="0" tIns="0" rIns="0" bIns="0" rtlCol="0" anchor="t"/>
          <a:lstStyle/>
          <a:p>
            <a:pPr latinLnBrk="1">
              <a:lnSpc>
                <a:spcPts val="3600"/>
              </a:lnSpc>
              <a:tabLst>
                <a:tab pos="1814957" algn="l"/>
                <a:tab pos="3591814" algn="l"/>
                <a:tab pos="5381371"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.河网密度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B.距海远近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C.雨季长短</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.太阳辐射</a:t>
            </a:r>
            <a:endParaRPr lang="en-US" altLang="zh-CN" sz="2000" dirty="0"/>
          </a:p>
        </p:txBody>
      </p:sp>
      <p:sp>
        <p:nvSpPr>
          <p:cNvPr id="6" name="QC_6_AN.10_1#296c9f73a.bracket?pid=8b030bf3c&amp;color=0,0,0&amp;vpa=3&amp;vtp=1"/>
          <p:cNvSpPr/>
          <p:nvPr/>
        </p:nvSpPr>
        <p:spPr>
          <a:xfrm>
            <a:off x="5705539" y="186925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6_AS.11_1#296c9f73a?vop=1&amp;pid=8b030bf3c&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本题考查我国水资源空间分布的影响因素。我国水资源分布主要受降水量的影响</a:t>
            </a:r>
            <a:r>
              <a:rPr lang="en-US" altLang="zh-CN" sz="2000" b="0" i="0">
                <a:solidFill>
                  <a:srgbClr val="000000"/>
                </a:solidFill>
                <a:latin typeface="微软雅黑" pitchFamily="34" charset="0"/>
                <a:ea typeface="微软雅黑" pitchFamily="34" charset="-122"/>
                <a:cs typeface="微软雅黑" pitchFamily="34" charset="-120"/>
              </a:rPr>
              <a:t>，呈现出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南方地区雨季长</a:t>
            </a:r>
            <a:r>
              <a:rPr lang="en-US" altLang="zh-CN" sz="2000" b="0" i="0" dirty="0">
                <a:solidFill>
                  <a:srgbClr val="000000"/>
                </a:solidFill>
                <a:latin typeface="微软雅黑" pitchFamily="34" charset="0"/>
                <a:ea typeface="微软雅黑" pitchFamily="34" charset="-122"/>
                <a:cs typeface="微软雅黑" pitchFamily="34" charset="-120"/>
              </a:rPr>
              <a:t>，水资源丰富，北方地区雨季短，水资源缺乏的特点。故选C。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DD60E3-F8DB-66F1-98F4-32DDC02EA779}"/>
            </a:ext>
          </a:extLst>
        </p:cNvPr>
        <p:cNvGrpSpPr/>
        <p:nvPr/>
      </p:nvGrpSpPr>
      <p:grpSpPr>
        <a:xfrm>
          <a:off x="0" y="0"/>
          <a:ext cx="0" cy="0"/>
          <a:chOff x="0" y="0"/>
          <a:chExt cx="0" cy="0"/>
        </a:xfrm>
      </p:grpSpPr>
    </p:spTree>
    <p:extLst>
      <p:ext uri="{BB962C8B-B14F-4D97-AF65-F5344CB8AC3E}">
        <p14:creationId xmlns:p14="http://schemas.microsoft.com/office/powerpoint/2010/main" val="38326839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6_BD.12_1#1f1c110a9?pid=8b030bf3c&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4.据图可知，</a:t>
            </a:r>
            <a:r>
              <a:rPr lang="en-US" altLang="zh-CN" sz="2000" b="0" i="0">
                <a:solidFill>
                  <a:srgbClr val="000000"/>
                </a:solidFill>
                <a:latin typeface="微软雅黑" pitchFamily="34" charset="0"/>
                <a:ea typeface="微软雅黑" pitchFamily="34" charset="-122"/>
                <a:cs typeface="微软雅黑" pitchFamily="34" charset="-120"/>
              </a:rPr>
              <a:t>我国(</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3_1#1f1c110a9.bracket?pid=8b030bf3c&amp;color=0,0,0&amp;vpa=4&amp;vtp=1"/>
          <p:cNvSpPr/>
          <p:nvPr/>
        </p:nvSpPr>
        <p:spPr>
          <a:xfrm>
            <a:off x="2911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12_2#1f1c110a9.choices?pid=8b030bf3c&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.粮食主产区主要分布在南方</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.北方地区应积极发展节水农业</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C.南方不存在水资源短缺现象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.北方人口自然增长率低于南方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6_AS.14_1#1f1c110a9?vop=1&amp;pid=8b030bf3c&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本题考查读图分析能力。据图可知，北方地区耕地资源丰富，但水资源缺乏</a:t>
            </a:r>
            <a:r>
              <a:rPr lang="en-US" altLang="zh-CN" sz="2000" b="0" i="0">
                <a:solidFill>
                  <a:srgbClr val="000000"/>
                </a:solidFill>
                <a:latin typeface="微软雅黑" pitchFamily="34" charset="0"/>
                <a:ea typeface="微软雅黑" pitchFamily="34" charset="-122"/>
                <a:cs typeface="微软雅黑" pitchFamily="34" charset="-120"/>
              </a:rPr>
              <a:t>，应该发展节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水农业</a:t>
            </a:r>
            <a:r>
              <a:rPr lang="en-US" altLang="zh-CN" sz="2000" b="0" i="0" dirty="0">
                <a:solidFill>
                  <a:srgbClr val="000000"/>
                </a:solidFill>
                <a:latin typeface="微软雅黑" pitchFamily="34" charset="0"/>
                <a:ea typeface="微软雅黑" pitchFamily="34" charset="-122"/>
                <a:cs typeface="微软雅黑" pitchFamily="34" charset="-120"/>
              </a:rPr>
              <a:t>；从图中不能看出粮食主产区主要分布在南方和南方不存在水资源短缺现象</a:t>
            </a:r>
            <a:r>
              <a:rPr lang="en-US" altLang="zh-CN" sz="2000" b="0" i="0">
                <a:solidFill>
                  <a:srgbClr val="000000"/>
                </a:solidFill>
                <a:latin typeface="微软雅黑" pitchFamily="34" charset="0"/>
                <a:ea typeface="微软雅黑" pitchFamily="34" charset="-122"/>
                <a:cs typeface="微软雅黑" pitchFamily="34" charset="-120"/>
              </a:rPr>
              <a:t>，也不能看出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北方人口自然增长率低于南方</a:t>
            </a:r>
            <a:r>
              <a:rPr lang="en-US" altLang="zh-CN" sz="2000" b="0" i="0" dirty="0">
                <a:solidFill>
                  <a:srgbClr val="000000"/>
                </a:solidFill>
                <a:latin typeface="微软雅黑" pitchFamily="34" charset="0"/>
                <a:ea typeface="微软雅黑" pitchFamily="34" charset="-122"/>
                <a:cs typeface="微软雅黑" pitchFamily="34" charset="-120"/>
              </a:rPr>
              <a:t>，故选B。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57D992-C7A0-5490-7623-E0750F3994F7}"/>
            </a:ext>
          </a:extLst>
        </p:cNvPr>
        <p:cNvGrpSpPr/>
        <p:nvPr/>
      </p:nvGrpSpPr>
      <p:grpSpPr>
        <a:xfrm>
          <a:off x="0" y="0"/>
          <a:ext cx="0" cy="0"/>
          <a:chOff x="0" y="0"/>
          <a:chExt cx="0" cy="0"/>
        </a:xfrm>
      </p:grpSpPr>
    </p:spTree>
    <p:extLst>
      <p:ext uri="{BB962C8B-B14F-4D97-AF65-F5344CB8AC3E}">
        <p14:creationId xmlns:p14="http://schemas.microsoft.com/office/powerpoint/2010/main" val="5807165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pic>
        <p:nvPicPr>
          <p:cNvPr id="2" name="QM_5_BD.15_1#f2e0a0c63?htil=3&amp;pid=b0db41fe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38721" y="1026864"/>
            <a:ext cx="2884555" cy="28930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15_2#f2e0a0c63?htil=3&amp;pid=b0db41fed&amp;color=0,0,0&amp;vtp=1&amp;bt=1&amp;bbb=1&amp;hb=1"/>
          <p:cNvSpPr/>
          <p:nvPr/>
        </p:nvSpPr>
        <p:spPr>
          <a:xfrm>
            <a:off x="722376" y="972000"/>
            <a:ext cx="7525512" cy="2154428"/>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仿宋" pitchFamily="34" charset="0"/>
                <a:ea typeface="仿宋" pitchFamily="34" charset="-122"/>
                <a:cs typeface="仿宋" pitchFamily="34" charset="-120"/>
              </a:rPr>
              <a:t>[黑龙江大庆2025高二期中]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水资源安全是一个国家</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或地区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实际</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占有水资源数量</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质量和供给结构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能够稳定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持续</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及时与足量</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地保障该国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或地区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社会</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经济当前的发展需求和可持续发展需</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要的状态和能力</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下图为云南省水资源安全程度示意图</a:t>
            </a:r>
            <a:r>
              <a:rPr lang="en-US" altLang="zh-CN" sz="2000" b="0" i="0">
                <a:solidFill>
                  <a:srgbClr val="000000"/>
                </a:solidFill>
                <a:latin typeface="Times New Roman" pitchFamily="34" charset="0"/>
                <a:ea typeface="KaiTi" pitchFamily="34" charset="-122"/>
                <a:cs typeface="Times New Roman" pitchFamily="34" charset="-120"/>
              </a:rPr>
              <a:t>。据此完成</a:t>
            </a:r>
          </a:p>
          <a:p>
            <a:pPr latinLnBrk="1">
              <a:lnSpc>
                <a:spcPts val="3300"/>
              </a:lnSpc>
            </a:pPr>
            <a:r>
              <a:rPr lang="en-US" altLang="zh-CN" sz="2000" b="0" i="0">
                <a:solidFill>
                  <a:srgbClr val="000000"/>
                </a:solidFill>
                <a:latin typeface="Times New Roman" pitchFamily="34" charset="0"/>
                <a:ea typeface="KaiTi" pitchFamily="34" charset="-122"/>
                <a:cs typeface="Times New Roman" pitchFamily="34" charset="-120"/>
              </a:rPr>
              <a:t>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
        <p:nvSpPr>
          <p:cNvPr id="4" name="QC_6_BD.16_1#492c5164f?htil=3&amp;pid=f2e0a0c63&amp;color=0,0,0&amp;vtp=1&amp;bbb=1"/>
          <p:cNvSpPr/>
          <p:nvPr/>
        </p:nvSpPr>
        <p:spPr>
          <a:xfrm>
            <a:off x="722376" y="3158305"/>
            <a:ext cx="7525512"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云南省水资源安全程度最低的季节是(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BD.16_2#492c5164f.choices?htil=3&amp;pid=f2e0a0c63&amp;color=0,0,0&amp;vtp=1&amp;bbb=1"/>
          <p:cNvSpPr/>
          <p:nvPr/>
        </p:nvSpPr>
        <p:spPr>
          <a:xfrm>
            <a:off x="722376" y="3599757"/>
            <a:ext cx="7525512" cy="385953"/>
          </a:xfrm>
          <a:prstGeom prst="rect">
            <a:avLst/>
          </a:prstGeom>
          <a:noFill/>
          <a:ln/>
        </p:spPr>
        <p:txBody>
          <a:bodyPr wrap="none" lIns="0" tIns="0" rIns="0" bIns="0" rtlCol="0" anchor="t"/>
          <a:lstStyle/>
          <a:p>
            <a:pPr latinLnBrk="1">
              <a:lnSpc>
                <a:spcPts val="3400"/>
              </a:lnSpc>
              <a:tabLst>
                <a:tab pos="1954403" algn="l"/>
                <a:tab pos="3870706" algn="l"/>
                <a:tab pos="5799709"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.春季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B.夏季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C.秋季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.冬季</a:t>
            </a:r>
            <a:endParaRPr lang="en-US" altLang="zh-CN" sz="2000" dirty="0"/>
          </a:p>
        </p:txBody>
      </p:sp>
      <p:sp>
        <p:nvSpPr>
          <p:cNvPr id="6" name="QC_6_AN.17_1#492c5164f.bracket?pid=f2e0a0c63&amp;color=0,0,0&amp;vpa=5&amp;vtp=1"/>
          <p:cNvSpPr/>
          <p:nvPr/>
        </p:nvSpPr>
        <p:spPr>
          <a:xfrm>
            <a:off x="5197539" y="3155257"/>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QC_6_AS.18_1#492c5164f?htil=3&amp;vop=1&amp;pid=f2e0a0c63&amp;color=0,0,0&amp;vtp=1&amp;bbb=1&amp;hb=1"/>
          <p:cNvSpPr/>
          <p:nvPr/>
        </p:nvSpPr>
        <p:spPr>
          <a:xfrm>
            <a:off x="554424" y="1108559"/>
            <a:ext cx="10903567" cy="2157984"/>
          </a:xfrm>
          <a:prstGeom prst="rect">
            <a:avLst/>
          </a:prstGeom>
          <a:noFill/>
          <a:ln/>
        </p:spPr>
        <p:txBody>
          <a:bodyPr wrap="none" lIns="0" tIns="0" rIns="0" bIns="0" rtlCol="0" anchor="t"/>
          <a:lstStyle/>
          <a:p>
            <a:pPr algn="l" latinLnBrk="1">
              <a:lnSpc>
                <a:spcPts val="3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err="1">
                <a:solidFill>
                  <a:srgbClr val="000000"/>
                </a:solidFill>
                <a:latin typeface="微软雅黑" pitchFamily="34" charset="0"/>
                <a:ea typeface="微软雅黑" pitchFamily="34" charset="-122"/>
                <a:cs typeface="微软雅黑" pitchFamily="34" charset="-120"/>
              </a:rPr>
              <a:t>本题考查水资源的时间分布特征。云南省主要位于我国亚热带季风气候区，降水集中在</a:t>
            </a:r>
            <a:endParaRPr lang="en-US" altLang="zh-CN" sz="2000" b="0" i="0" dirty="0">
              <a:solidFill>
                <a:srgbClr val="000000"/>
              </a:solidFill>
              <a:latin typeface="微软雅黑" pitchFamily="34" charset="0"/>
              <a:ea typeface="微软雅黑" pitchFamily="34" charset="-122"/>
              <a:cs typeface="微软雅黑" pitchFamily="34" charset="-120"/>
            </a:endParaRPr>
          </a:p>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5—10月（夏秋季），</a:t>
            </a:r>
            <a:r>
              <a:rPr lang="en-US" altLang="zh-CN" sz="2000" b="0" i="0" dirty="0" err="1">
                <a:solidFill>
                  <a:srgbClr val="000000"/>
                </a:solidFill>
                <a:latin typeface="微软雅黑" pitchFamily="34" charset="0"/>
                <a:ea typeface="微软雅黑" pitchFamily="34" charset="-122"/>
                <a:cs typeface="微软雅黑" pitchFamily="34" charset="-120"/>
              </a:rPr>
              <a:t>此时水资源安全程度高。冬季时气温低，蒸发少，农业生产需水量少</a:t>
            </a:r>
            <a:r>
              <a:rPr lang="en-US" altLang="zh-CN" sz="2000" b="0" i="0" dirty="0">
                <a:solidFill>
                  <a:srgbClr val="000000"/>
                </a:solidFill>
                <a:latin typeface="微软雅黑" pitchFamily="34" charset="0"/>
                <a:ea typeface="微软雅黑" pitchFamily="34" charset="-122"/>
                <a:cs typeface="微软雅黑" pitchFamily="34" charset="-120"/>
              </a:rPr>
              <a:t>；</a:t>
            </a:r>
          </a:p>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而2—4月雨带尚未到来，气温回升，蒸发量大，农业用水量大，水资源安全程度低，所以云南省</a:t>
            </a:r>
          </a:p>
          <a:p>
            <a:pPr algn="l" latinLnBrk="1">
              <a:lnSpc>
                <a:spcPts val="3500"/>
              </a:lnSpc>
            </a:pPr>
            <a:r>
              <a:rPr lang="en-US" altLang="zh-CN" sz="2000" b="0" i="0" dirty="0" err="1">
                <a:solidFill>
                  <a:srgbClr val="000000"/>
                </a:solidFill>
                <a:latin typeface="微软雅黑" pitchFamily="34" charset="0"/>
                <a:ea typeface="微软雅黑" pitchFamily="34" charset="-122"/>
                <a:cs typeface="微软雅黑" pitchFamily="34" charset="-120"/>
              </a:rPr>
              <a:t>水资源安全程度最低的季节是春季。故选A</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extLst>
      <p:ext uri="{BB962C8B-B14F-4D97-AF65-F5344CB8AC3E}">
        <p14:creationId xmlns:p14="http://schemas.microsoft.com/office/powerpoint/2010/main" val="2130670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Effect transition="in" filter="fade">
                                      <p:cBhvr>
                                        <p:cTn id="13" dur="500"/>
                                        <p:tgtEl>
                                          <p:spTgt spid="7">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xEl>
                                              <p:pRg st="2" end="2"/>
                                            </p:txEl>
                                          </p:spTgt>
                                        </p:tgtEl>
                                        <p:attrNameLst>
                                          <p:attrName>style.visibility</p:attrName>
                                        </p:attrNameLst>
                                      </p:cBhvr>
                                      <p:to>
                                        <p:strVal val="visible"/>
                                      </p:to>
                                    </p:set>
                                    <p:animEffect transition="in" filter="fade">
                                      <p:cBhvr>
                                        <p:cTn id="16" dur="500"/>
                                        <p:tgtEl>
                                          <p:spTgt spid="7">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Effect transition="in" filter="fade">
                                      <p:cBhvr>
                                        <p:cTn id="19"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5699F2-571E-CAE0-5696-76134B7BE901}"/>
            </a:ext>
          </a:extLst>
        </p:cNvPr>
        <p:cNvGrpSpPr/>
        <p:nvPr/>
      </p:nvGrpSpPr>
      <p:grpSpPr>
        <a:xfrm>
          <a:off x="0" y="0"/>
          <a:ext cx="0" cy="0"/>
          <a:chOff x="0" y="0"/>
          <a:chExt cx="0" cy="0"/>
        </a:xfrm>
      </p:grpSpPr>
    </p:spTree>
    <p:extLst>
      <p:ext uri="{BB962C8B-B14F-4D97-AF65-F5344CB8AC3E}">
        <p14:creationId xmlns:p14="http://schemas.microsoft.com/office/powerpoint/2010/main" val="21413056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6_BD.19_1#e87b845ea?pid=f2e0a0c63&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6.昆明人均水资源量远低于全省平均水平，但水资源安全形势比较好，</a:t>
            </a:r>
            <a:r>
              <a:rPr lang="en-US" altLang="zh-CN" sz="2000" b="0" i="0">
                <a:solidFill>
                  <a:srgbClr val="000000"/>
                </a:solidFill>
                <a:latin typeface="微软雅黑" pitchFamily="34" charset="0"/>
                <a:ea typeface="微软雅黑" pitchFamily="34" charset="-122"/>
                <a:cs typeface="微软雅黑" pitchFamily="34" charset="-120"/>
              </a:rPr>
              <a:t>其原因最可能是(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0_1#e87b845ea.bracket?pid=f2e0a0c63&amp;color=0,0,0&amp;vpa=6&amp;vtp=1"/>
          <p:cNvSpPr/>
          <p:nvPr/>
        </p:nvSpPr>
        <p:spPr>
          <a:xfrm>
            <a:off x="10531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9_2#e87b845ea.choices?pid=f2e0a0c63&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3078529" algn="l"/>
                <a:tab pos="5864957" algn="l"/>
                <a:tab pos="8664086" algn="l"/>
              </a:tabLst>
            </a:pPr>
            <a:r>
              <a:rPr lang="en-US" altLang="zh-CN" sz="2000" b="0" i="0" dirty="0">
                <a:solidFill>
                  <a:srgbClr val="000000"/>
                </a:solidFill>
                <a:latin typeface="微软雅黑" pitchFamily="34" charset="0"/>
                <a:ea typeface="微软雅黑" pitchFamily="34" charset="-122"/>
                <a:cs typeface="微软雅黑" pitchFamily="34" charset="-120"/>
              </a:rPr>
              <a:t>A.人口少</a:t>
            </a:r>
            <a:r>
              <a:rPr lang="en-US" altLang="zh-CN" sz="2000" b="0" i="0">
                <a:solidFill>
                  <a:srgbClr val="000000"/>
                </a:solidFill>
                <a:latin typeface="微软雅黑" pitchFamily="34" charset="0"/>
                <a:ea typeface="微软雅黑" pitchFamily="34" charset="-122"/>
                <a:cs typeface="微软雅黑" pitchFamily="34" charset="-120"/>
              </a:rPr>
              <a:t>，用水量少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B.农业生产不发达</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C.水资源利用率高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.降水量最多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67f0d9d48.fixed?pid=b0bbe56ee&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3#67f0d9d48.fixed?pid=b0bbe56ee&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Times New Roman" pitchFamily="34" charset="0"/>
                <a:ea typeface="SimHei" pitchFamily="34" charset="-122"/>
                <a:cs typeface="Times New Roman" pitchFamily="34" charset="-120"/>
              </a:rPr>
              <a:t>第二节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水资源与国家安全</a:t>
            </a:r>
            <a:endParaRPr lang="en-US" altLang="zh-CN" sz="4400" dirty="0"/>
          </a:p>
        </p:txBody>
      </p:sp>
      <p:pic>
        <p:nvPicPr>
          <p:cNvPr id="4" name="C_3#67f0d9d48.fixed?pid=b0bbe56ee&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67f0d9d48.fixed?pid=b0bbe56ee&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6_AS.21_1#e87b845ea?vop=1&amp;pid=f2e0a0c63&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本题考查影响资源安全的因素</a:t>
            </a:r>
            <a:r>
              <a:rPr lang="en-US" altLang="zh-CN" sz="2000" b="0" i="0">
                <a:solidFill>
                  <a:srgbClr val="000000"/>
                </a:solidFill>
                <a:latin typeface="微软雅黑" pitchFamily="34" charset="0"/>
                <a:ea typeface="微软雅黑" pitchFamily="34" charset="-122"/>
                <a:cs typeface="微软雅黑" pitchFamily="34" charset="-120"/>
              </a:rPr>
              <a:t>。昆明人均水资源量较低但水资源安全形势较好的主要原因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最可能是当地节约用水</a:t>
            </a:r>
            <a:r>
              <a:rPr lang="en-US" altLang="zh-CN" sz="2000" b="0" i="0" dirty="0">
                <a:solidFill>
                  <a:srgbClr val="000000"/>
                </a:solidFill>
                <a:latin typeface="微软雅黑" pitchFamily="34" charset="0"/>
                <a:ea typeface="微软雅黑" pitchFamily="34" charset="-122"/>
                <a:cs typeface="微软雅黑" pitchFamily="34" charset="-120"/>
              </a:rPr>
              <a:t>，水资源利用率高，C正确；昆明经济发展水平较高，人口较为稠密</a:t>
            </a:r>
            <a:r>
              <a:rPr lang="en-US" altLang="zh-CN" sz="2000" b="0" i="0">
                <a:solidFill>
                  <a:srgbClr val="000000"/>
                </a:solidFill>
                <a:latin typeface="微软雅黑" pitchFamily="34" charset="0"/>
                <a:ea typeface="微软雅黑" pitchFamily="34" charset="-122"/>
                <a:cs typeface="微软雅黑" pitchFamily="34" charset="-120"/>
              </a:rPr>
              <a:t>，用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水量大</a:t>
            </a:r>
            <a:r>
              <a:rPr lang="en-US" altLang="zh-CN" sz="2000" b="0" i="0" dirty="0">
                <a:solidFill>
                  <a:srgbClr val="000000"/>
                </a:solidFill>
                <a:latin typeface="微软雅黑" pitchFamily="34" charset="0"/>
                <a:ea typeface="微软雅黑" pitchFamily="34" charset="-122"/>
                <a:cs typeface="微软雅黑" pitchFamily="34" charset="-120"/>
              </a:rPr>
              <a:t>，A错误；昆明农业生产较发达，B错误；昆明与周边城市相比，降水量相差不大，D错误。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ACF086-E592-2FF8-63D4-9C84C8F954C8}"/>
            </a:ext>
          </a:extLst>
        </p:cNvPr>
        <p:cNvGrpSpPr/>
        <p:nvPr/>
      </p:nvGrpSpPr>
      <p:grpSpPr>
        <a:xfrm>
          <a:off x="0" y="0"/>
          <a:ext cx="0" cy="0"/>
          <a:chOff x="0" y="0"/>
          <a:chExt cx="0" cy="0"/>
        </a:xfrm>
      </p:grpSpPr>
    </p:spTree>
    <p:extLst>
      <p:ext uri="{BB962C8B-B14F-4D97-AF65-F5344CB8AC3E}">
        <p14:creationId xmlns:p14="http://schemas.microsoft.com/office/powerpoint/2010/main" val="14992102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6_BD.22_1#cb96de060?pid=f2e0a0c63&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7.昭通、</a:t>
            </a:r>
            <a:r>
              <a:rPr lang="en-US" altLang="zh-CN" sz="2000" b="0" i="0">
                <a:solidFill>
                  <a:srgbClr val="000000"/>
                </a:solidFill>
                <a:latin typeface="微软雅黑" pitchFamily="34" charset="0"/>
                <a:ea typeface="微软雅黑" pitchFamily="34" charset="-122"/>
                <a:cs typeface="微软雅黑" pitchFamily="34" charset="-120"/>
              </a:rPr>
              <a:t>文山水资源较滇中地区更不安全的主要影响因素是(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3_1#cb96de060.bracket?pid=f2e0a0c63&amp;color=0,0,0&amp;vpa=7&amp;vtp=1"/>
          <p:cNvSpPr/>
          <p:nvPr/>
        </p:nvSpPr>
        <p:spPr>
          <a:xfrm>
            <a:off x="7470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22_2#cb96de060.choices?pid=f2e0a0c63&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.降水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B.人口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C.植被</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.地形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6_AS.24_1#cb96de060?vop=1&amp;pid=f2e0a0c63&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本题考查影响资源分布的因素。由图并结合所学知识可知，昭通</a:t>
            </a:r>
            <a:r>
              <a:rPr lang="en-US" altLang="zh-CN" sz="2000" b="0" i="0">
                <a:solidFill>
                  <a:srgbClr val="000000"/>
                </a:solidFill>
                <a:latin typeface="微软雅黑" pitchFamily="34" charset="0"/>
                <a:ea typeface="微软雅黑" pitchFamily="34" charset="-122"/>
                <a:cs typeface="微软雅黑" pitchFamily="34" charset="-120"/>
              </a:rPr>
              <a:t>、文山都位于云贵高原的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边缘</a:t>
            </a:r>
            <a:r>
              <a:rPr lang="en-US" altLang="zh-CN" sz="2000" b="0" i="0" dirty="0">
                <a:solidFill>
                  <a:srgbClr val="000000"/>
                </a:solidFill>
                <a:latin typeface="微软雅黑" pitchFamily="34" charset="0"/>
                <a:ea typeface="微软雅黑" pitchFamily="34" charset="-122"/>
                <a:cs typeface="微软雅黑" pitchFamily="34" charset="-120"/>
              </a:rPr>
              <a:t>，以喀斯特地貌为主，地势起伏大，地表水易渗漏，不易储水，D正确</a:t>
            </a:r>
            <a:r>
              <a:rPr lang="en-US" altLang="zh-CN" sz="2000" b="0" i="0">
                <a:solidFill>
                  <a:srgbClr val="000000"/>
                </a:solidFill>
                <a:latin typeface="微软雅黑" pitchFamily="34" charset="0"/>
                <a:ea typeface="微软雅黑" pitchFamily="34" charset="-122"/>
                <a:cs typeface="微软雅黑" pitchFamily="34" charset="-120"/>
              </a:rPr>
              <a:t>；云南全省降水均较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为丰富</a:t>
            </a:r>
            <a:r>
              <a:rPr lang="en-US" altLang="zh-CN" sz="2000" b="0" i="0" dirty="0">
                <a:solidFill>
                  <a:srgbClr val="000000"/>
                </a:solidFill>
                <a:latin typeface="微软雅黑" pitchFamily="34" charset="0"/>
                <a:ea typeface="微软雅黑" pitchFamily="34" charset="-122"/>
                <a:cs typeface="微软雅黑" pitchFamily="34" charset="-120"/>
              </a:rPr>
              <a:t>，A错误；受地形影响，人口分布较少，B错误；两地植被覆盖较多，有利于涵养水源</a:t>
            </a:r>
            <a:r>
              <a:rPr lang="en-US" altLang="zh-CN" sz="2000" b="0" i="0">
                <a:solidFill>
                  <a:srgbClr val="000000"/>
                </a:solidFill>
                <a:latin typeface="微软雅黑" pitchFamily="34" charset="0"/>
                <a:ea typeface="微软雅黑" pitchFamily="34" charset="-122"/>
                <a:cs typeface="微软雅黑" pitchFamily="34" charset="-120"/>
              </a:rPr>
              <a:t>，不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是造成水资源不安全的因素</a:t>
            </a: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11DF66-1FA8-4CA4-0F49-553B337ADD27}"/>
            </a:ext>
          </a:extLst>
        </p:cNvPr>
        <p:cNvGrpSpPr/>
        <p:nvPr/>
      </p:nvGrpSpPr>
      <p:grpSpPr>
        <a:xfrm>
          <a:off x="0" y="0"/>
          <a:ext cx="0" cy="0"/>
          <a:chOff x="0" y="0"/>
          <a:chExt cx="0" cy="0"/>
        </a:xfrm>
      </p:grpSpPr>
    </p:spTree>
    <p:extLst>
      <p:ext uri="{BB962C8B-B14F-4D97-AF65-F5344CB8AC3E}">
        <p14:creationId xmlns:p14="http://schemas.microsoft.com/office/powerpoint/2010/main" val="14846319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M_5_BD.25_1#3551861d6?pid=089f976a8&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[河北沧州一中2025二模]</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我国是水资源短缺国家</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水是区域可持续发展的基础保障</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虚拟水是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指生产产品和服务的过程中所消耗的水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虚拟水理念的提出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将水资源与粮食安全联系在一起</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成为我国解决水资源危机的重要工具</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a:t>
            </a:r>
            <a:r>
              <a:rPr lang="en-US" altLang="zh-CN" sz="2000" b="0" i="0" dirty="0">
                <a:solidFill>
                  <a:srgbClr val="000000"/>
                </a:solidFill>
                <a:latin typeface="Times New Roman" pitchFamily="34" charset="0"/>
                <a:ea typeface="KaiTi" pitchFamily="34" charset="-122"/>
                <a:cs typeface="Times New Roman" pitchFamily="34" charset="-120"/>
              </a:rPr>
              <a:t>2005</a:t>
            </a:r>
            <a:r>
              <a:rPr lang="en-US" altLang="zh-CN" sz="2000" b="0" i="0" dirty="0">
                <a:solidFill>
                  <a:srgbClr val="000000"/>
                </a:solidFill>
                <a:latin typeface="微软雅黑" pitchFamily="34" charset="0"/>
                <a:ea typeface="楷体" pitchFamily="34" charset="-122"/>
                <a:cs typeface="微软雅黑" pitchFamily="34" charset="-120"/>
              </a:rPr>
              <a:t>年中国粮食虚拟水流动图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25_2#3551861d6?pid=089f976a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493008" y="2406846"/>
            <a:ext cx="5212080" cy="18196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BD.26_1#5e6f7dd57?pid=3551861d6&amp;color=0,0,0&amp;vtp=1&amp;bt=1&amp;bbb=1">
            <a:extLst>
              <a:ext uri="{FF2B5EF4-FFF2-40B4-BE49-F238E27FC236}">
                <a16:creationId xmlns:a16="http://schemas.microsoft.com/office/drawing/2014/main" id="{6D2CD166-322C-CA29-D364-06F37671DA29}"/>
              </a:ext>
            </a:extLst>
          </p:cNvPr>
          <p:cNvSpPr/>
          <p:nvPr/>
        </p:nvSpPr>
        <p:spPr>
          <a:xfrm>
            <a:off x="722376" y="436264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a:solidFill>
                  <a:srgbClr val="000000"/>
                </a:solidFill>
                <a:latin typeface="微软雅黑" pitchFamily="34" charset="0"/>
                <a:ea typeface="微软雅黑" pitchFamily="34" charset="-122"/>
                <a:cs typeface="微软雅黑" pitchFamily="34" charset="-120"/>
              </a:rPr>
              <a:t>影响粮食虚拟水流动的主要因素是(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27_1#5e6f7dd57.bracket?pid=3551861d6&amp;color=0,0,0&amp;vpa=8&amp;vtp=1">
            <a:extLst>
              <a:ext uri="{FF2B5EF4-FFF2-40B4-BE49-F238E27FC236}">
                <a16:creationId xmlns:a16="http://schemas.microsoft.com/office/drawing/2014/main" id="{5F80BF3E-7402-4286-C629-AEA9882CC9A2}"/>
              </a:ext>
            </a:extLst>
          </p:cNvPr>
          <p:cNvSpPr/>
          <p:nvPr/>
        </p:nvSpPr>
        <p:spPr>
          <a:xfrm>
            <a:off x="4943539" y="4362646"/>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6" name="QC_6_BD.26_2#5e6f7dd57.choices?pid=3551861d6&amp;color=0,0,0&amp;vtp=1&amp;bbb=1">
            <a:extLst>
              <a:ext uri="{FF2B5EF4-FFF2-40B4-BE49-F238E27FC236}">
                <a16:creationId xmlns:a16="http://schemas.microsoft.com/office/drawing/2014/main" id="{E8660B23-FB20-7F11-2E91-DCE875657F22}"/>
              </a:ext>
            </a:extLst>
          </p:cNvPr>
          <p:cNvSpPr/>
          <p:nvPr/>
        </p:nvSpPr>
        <p:spPr>
          <a:xfrm>
            <a:off x="722376" y="4824799"/>
            <a:ext cx="10753344" cy="405003"/>
          </a:xfrm>
          <a:prstGeom prst="rect">
            <a:avLst/>
          </a:prstGeom>
          <a:noFill/>
          <a:ln/>
        </p:spPr>
        <p:txBody>
          <a:bodyPr wrap="none" lIns="0" tIns="0" rIns="0" bIns="0" rtlCol="0" anchor="t"/>
          <a:lstStyle/>
          <a:p>
            <a:pPr latinLnBrk="1">
              <a:lnSpc>
                <a:spcPts val="3600"/>
              </a:lnSpc>
              <a:tabLst>
                <a:tab pos="2824529" algn="l"/>
                <a:tab pos="5356957" algn="l"/>
                <a:tab pos="8156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.耕地资源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B.水资源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C.交通运输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.政策调配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6_AS.28_1#5e6f7dd57?vop=1&amp;pid=3551861d6&amp;color=0,0,0&amp;vtp=1&amp;bt=1&amp;bbb=1&amp;hb=1"/>
          <p:cNvSpPr/>
          <p:nvPr/>
        </p:nvSpPr>
        <p:spPr>
          <a:xfrm>
            <a:off x="722376" y="97200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本题考查影响粮食虚拟水流动的因素。材料信息表明</a:t>
            </a:r>
            <a:r>
              <a:rPr lang="en-US" altLang="zh-CN" sz="2000" b="0" i="0">
                <a:solidFill>
                  <a:srgbClr val="000000"/>
                </a:solidFill>
                <a:latin typeface="微软雅黑" pitchFamily="34" charset="0"/>
                <a:ea typeface="微软雅黑" pitchFamily="34" charset="-122"/>
                <a:cs typeface="微软雅黑" pitchFamily="34" charset="-120"/>
              </a:rPr>
              <a:t>，虚拟水是指生产产品和服务的过程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中所消耗的水</a:t>
            </a:r>
            <a:r>
              <a:rPr lang="en-US" altLang="zh-CN" sz="2000" b="0" i="0" dirty="0">
                <a:solidFill>
                  <a:srgbClr val="000000"/>
                </a:solidFill>
                <a:latin typeface="微软雅黑" pitchFamily="34" charset="0"/>
                <a:ea typeface="微软雅黑" pitchFamily="34" charset="-122"/>
                <a:cs typeface="微软雅黑" pitchFamily="34" charset="-120"/>
              </a:rPr>
              <a:t>，因此粮食虚拟水是指粮食生产过程消耗的水资源，某区域如果输出粮食</a:t>
            </a:r>
            <a:r>
              <a:rPr lang="en-US" altLang="zh-CN" sz="2000" b="0" i="0">
                <a:solidFill>
                  <a:srgbClr val="000000"/>
                </a:solidFill>
                <a:latin typeface="微软雅黑" pitchFamily="34" charset="0"/>
                <a:ea typeface="微软雅黑" pitchFamily="34" charset="-122"/>
                <a:cs typeface="微软雅黑" pitchFamily="34" charset="-120"/>
              </a:rPr>
              <a:t>，即粮食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虚拟水流出</a:t>
            </a:r>
            <a:r>
              <a:rPr lang="en-US" altLang="zh-CN" sz="2000" b="0" i="0" dirty="0">
                <a:solidFill>
                  <a:srgbClr val="000000"/>
                </a:solidFill>
                <a:latin typeface="微软雅黑" pitchFamily="34" charset="0"/>
                <a:ea typeface="微软雅黑" pitchFamily="34" charset="-122"/>
                <a:cs typeface="微软雅黑" pitchFamily="34" charset="-120"/>
              </a:rPr>
              <a:t>，如果输入粮食，即粮食虚拟水流入。图中显示</a:t>
            </a:r>
            <a:r>
              <a:rPr lang="en-US" altLang="zh-CN" sz="2000" b="0" i="0">
                <a:solidFill>
                  <a:srgbClr val="000000"/>
                </a:solidFill>
                <a:latin typeface="微软雅黑" pitchFamily="34" charset="0"/>
                <a:ea typeface="微软雅黑" pitchFamily="34" charset="-122"/>
                <a:cs typeface="微软雅黑" pitchFamily="34" charset="-120"/>
              </a:rPr>
              <a:t>，我国东北地区和黄淮海地区粮食虚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拟水净流出为正值</a:t>
            </a:r>
            <a:r>
              <a:rPr lang="en-US" altLang="zh-CN" sz="2000" b="0" i="0" dirty="0">
                <a:solidFill>
                  <a:srgbClr val="000000"/>
                </a:solidFill>
                <a:latin typeface="微软雅黑" pitchFamily="34" charset="0"/>
                <a:ea typeface="微软雅黑" pitchFamily="34" charset="-122"/>
                <a:cs typeface="微软雅黑" pitchFamily="34" charset="-120"/>
              </a:rPr>
              <a:t>，这是因为我国东北地区和黄淮海地区耕地面积大，粮食产量高</a:t>
            </a:r>
            <a:r>
              <a:rPr lang="en-US" altLang="zh-CN" sz="2000" b="0" i="0">
                <a:solidFill>
                  <a:srgbClr val="000000"/>
                </a:solidFill>
                <a:latin typeface="微软雅黑" pitchFamily="34" charset="0"/>
                <a:ea typeface="微软雅黑" pitchFamily="34" charset="-122"/>
                <a:cs typeface="微软雅黑" pitchFamily="34" charset="-120"/>
              </a:rPr>
              <a:t>，有大量商品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粮输出</a:t>
            </a:r>
            <a:r>
              <a:rPr lang="en-US" altLang="zh-CN" sz="2000" b="0" i="0" dirty="0">
                <a:solidFill>
                  <a:srgbClr val="000000"/>
                </a:solidFill>
                <a:latin typeface="微软雅黑" pitchFamily="34" charset="0"/>
                <a:ea typeface="微软雅黑" pitchFamily="34" charset="-122"/>
                <a:cs typeface="微软雅黑" pitchFamily="34" charset="-120"/>
              </a:rPr>
              <a:t>，因此影响粮食虚拟水流动的主要因素是耕地资源，A符合题意；</a:t>
            </a:r>
            <a:r>
              <a:rPr lang="en-US" altLang="zh-CN" sz="2000" b="0" i="0">
                <a:solidFill>
                  <a:srgbClr val="000000"/>
                </a:solidFill>
                <a:latin typeface="微软雅黑" pitchFamily="34" charset="0"/>
                <a:ea typeface="微软雅黑" pitchFamily="34" charset="-122"/>
                <a:cs typeface="微软雅黑" pitchFamily="34" charset="-120"/>
              </a:rPr>
              <a:t>与我国南方地区相比，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我国东北地区和黄淮海地区的水资源并不占优势，因此水资源不是导致我国东北地区和黄淮海地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区粮食虚拟水净流出的原因</a:t>
            </a:r>
            <a:r>
              <a:rPr lang="en-US" altLang="zh-CN" sz="2000" b="0" i="0" dirty="0">
                <a:solidFill>
                  <a:srgbClr val="000000"/>
                </a:solidFill>
                <a:latin typeface="微软雅黑" pitchFamily="34" charset="0"/>
                <a:ea typeface="微软雅黑" pitchFamily="34" charset="-122"/>
                <a:cs typeface="微软雅黑" pitchFamily="34" charset="-120"/>
              </a:rPr>
              <a:t>，B错误；</a:t>
            </a:r>
            <a:r>
              <a:rPr lang="en-US" altLang="zh-CN" sz="2000" b="0" i="0">
                <a:solidFill>
                  <a:srgbClr val="000000"/>
                </a:solidFill>
                <a:latin typeface="微软雅黑" pitchFamily="34" charset="0"/>
                <a:ea typeface="微软雅黑" pitchFamily="34" charset="-122"/>
                <a:cs typeface="微软雅黑" pitchFamily="34" charset="-120"/>
              </a:rPr>
              <a:t>交通运输和政策调配不是粮食输出和输入的重要影响因素，</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因此也不是影响粮食虚拟水流动的主要因素</a:t>
            </a:r>
            <a:r>
              <a:rPr lang="en-US" altLang="zh-CN" sz="2000" b="0" i="0" dirty="0">
                <a:solidFill>
                  <a:srgbClr val="000000"/>
                </a:solidFill>
                <a:latin typeface="微软雅黑" pitchFamily="34" charset="0"/>
                <a:ea typeface="微软雅黑" pitchFamily="34" charset="-122"/>
                <a:cs typeface="微软雅黑" pitchFamily="34" charset="-120"/>
              </a:rPr>
              <a:t>，C、D错误。故选A。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5BB197-1CD2-EA31-BBCC-2D2E5E1C8953}"/>
            </a:ext>
          </a:extLst>
        </p:cNvPr>
        <p:cNvGrpSpPr/>
        <p:nvPr/>
      </p:nvGrpSpPr>
      <p:grpSpPr>
        <a:xfrm>
          <a:off x="0" y="0"/>
          <a:ext cx="0" cy="0"/>
          <a:chOff x="0" y="0"/>
          <a:chExt cx="0" cy="0"/>
        </a:xfrm>
      </p:grpSpPr>
    </p:spTree>
    <p:extLst>
      <p:ext uri="{BB962C8B-B14F-4D97-AF65-F5344CB8AC3E}">
        <p14:creationId xmlns:p14="http://schemas.microsoft.com/office/powerpoint/2010/main" val="7259155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6_BD.29_1#ba6d2d4e7?pid=3551861d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a:solidFill>
                  <a:srgbClr val="000000"/>
                </a:solidFill>
                <a:latin typeface="微软雅黑" pitchFamily="34" charset="0"/>
                <a:ea typeface="微软雅黑" pitchFamily="34" charset="-122"/>
                <a:cs typeface="微软雅黑" pitchFamily="34" charset="-120"/>
              </a:rPr>
              <a:t>下列维护我国水资源和粮食安全的可行措施是(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0_1#ba6d2d4e7.bracket?pid=3551861d6&amp;color=0,0,0&amp;vpa=9&amp;vtp=1"/>
          <p:cNvSpPr/>
          <p:nvPr/>
        </p:nvSpPr>
        <p:spPr>
          <a:xfrm>
            <a:off x="6200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29_2#ba6d2d4e7.choices?pid=3551861d6&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.保持我国现有粮食虚拟水流动方向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.扩大粮食进口，减小国内粮食生产规模</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.增加北粮南运</a:t>
            </a:r>
            <a:r>
              <a:rPr lang="en-US" altLang="zh-CN" sz="2000" b="0" i="0">
                <a:solidFill>
                  <a:srgbClr val="000000"/>
                </a:solidFill>
                <a:latin typeface="微软雅黑" pitchFamily="34" charset="0"/>
                <a:ea typeface="微软雅黑" pitchFamily="34" charset="-122"/>
                <a:cs typeface="微软雅黑" pitchFamily="34" charset="-120"/>
              </a:rPr>
              <a:t>，保证南方粮食安全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.利用跨流域调水工程，缓解北方缺水问题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6_AS.31_1#ba6d2d4e7?vop=1&amp;pid=3551861d6&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本题考查保障我国水资源和粮食安全的措施。我国东北地区和黄淮海地区水资源紧张</a:t>
            </a:r>
            <a:r>
              <a:rPr lang="en-US" altLang="zh-CN" sz="2000" b="0" i="0">
                <a:solidFill>
                  <a:srgbClr val="000000"/>
                </a:solidFill>
                <a:latin typeface="微软雅黑" pitchFamily="34" charset="0"/>
                <a:ea typeface="微软雅黑" pitchFamily="34" charset="-122"/>
                <a:cs typeface="微软雅黑" pitchFamily="34" charset="-120"/>
              </a:rPr>
              <a:t>，但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目前粮食虚拟水呈净流出状态</a:t>
            </a:r>
            <a:r>
              <a:rPr lang="en-US" altLang="zh-CN" sz="2000" b="0" i="0" dirty="0">
                <a:solidFill>
                  <a:srgbClr val="000000"/>
                </a:solidFill>
                <a:latin typeface="微软雅黑" pitchFamily="34" charset="0"/>
                <a:ea typeface="微软雅黑" pitchFamily="34" charset="-122"/>
                <a:cs typeface="微软雅黑" pitchFamily="34" charset="-120"/>
              </a:rPr>
              <a:t>，如果保持我国现有粮食虚拟水流动方向</a:t>
            </a:r>
            <a:r>
              <a:rPr lang="en-US" altLang="zh-CN" sz="2000" b="0" i="0">
                <a:solidFill>
                  <a:srgbClr val="000000"/>
                </a:solidFill>
                <a:latin typeface="微软雅黑" pitchFamily="34" charset="0"/>
                <a:ea typeface="微软雅黑" pitchFamily="34" charset="-122"/>
                <a:cs typeface="微软雅黑" pitchFamily="34" charset="-120"/>
              </a:rPr>
              <a:t>，则会加剧这些地区的水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资源紧张状况</a:t>
            </a:r>
            <a:r>
              <a:rPr lang="en-US" altLang="zh-CN" sz="2000" b="0" i="0" dirty="0">
                <a:solidFill>
                  <a:srgbClr val="000000"/>
                </a:solidFill>
                <a:latin typeface="微软雅黑" pitchFamily="34" charset="0"/>
                <a:ea typeface="微软雅黑" pitchFamily="34" charset="-122"/>
                <a:cs typeface="微软雅黑" pitchFamily="34" charset="-120"/>
              </a:rPr>
              <a:t>，不利于维护我国水资源和粮食安全，A不符合题意；扩大粮食进口</a:t>
            </a:r>
            <a:r>
              <a:rPr lang="en-US" altLang="zh-CN" sz="2000" b="0" i="0">
                <a:solidFill>
                  <a:srgbClr val="000000"/>
                </a:solidFill>
                <a:latin typeface="微软雅黑" pitchFamily="34" charset="0"/>
                <a:ea typeface="微软雅黑" pitchFamily="34" charset="-122"/>
                <a:cs typeface="微软雅黑" pitchFamily="34" charset="-120"/>
              </a:rPr>
              <a:t>，减小国内粮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食生产规模</a:t>
            </a:r>
            <a:r>
              <a:rPr lang="en-US" altLang="zh-CN" sz="2000" b="0" i="0" dirty="0">
                <a:solidFill>
                  <a:srgbClr val="000000"/>
                </a:solidFill>
                <a:latin typeface="微软雅黑" pitchFamily="34" charset="0"/>
                <a:ea typeface="微软雅黑" pitchFamily="34" charset="-122"/>
                <a:cs typeface="微软雅黑" pitchFamily="34" charset="-120"/>
              </a:rPr>
              <a:t>，可能有利于维护我国水资源安全，但不利于维护我国粮食安全，B不符合题意</a:t>
            </a:r>
            <a:r>
              <a:rPr lang="en-US" altLang="zh-CN" sz="2000" b="0" i="0">
                <a:solidFill>
                  <a:srgbClr val="000000"/>
                </a:solidFill>
                <a:latin typeface="微软雅黑" pitchFamily="34" charset="0"/>
                <a:ea typeface="微软雅黑" pitchFamily="34" charset="-122"/>
                <a:cs typeface="微软雅黑" pitchFamily="34" charset="-120"/>
              </a:rPr>
              <a:t>；增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加北粮南运</a:t>
            </a:r>
            <a:r>
              <a:rPr lang="en-US" altLang="zh-CN" sz="2000" b="0" i="0" dirty="0">
                <a:solidFill>
                  <a:srgbClr val="000000"/>
                </a:solidFill>
                <a:latin typeface="微软雅黑" pitchFamily="34" charset="0"/>
                <a:ea typeface="微软雅黑" pitchFamily="34" charset="-122"/>
                <a:cs typeface="微软雅黑" pitchFamily="34" charset="-120"/>
              </a:rPr>
              <a:t>，可以保证南方粮食安全，但不利于维护北方地区水资源安全，C不符合题意</a:t>
            </a:r>
            <a:r>
              <a:rPr lang="en-US" altLang="zh-CN" sz="2000" b="0" i="0">
                <a:solidFill>
                  <a:srgbClr val="000000"/>
                </a:solidFill>
                <a:latin typeface="微软雅黑" pitchFamily="34" charset="0"/>
                <a:ea typeface="微软雅黑" pitchFamily="34" charset="-122"/>
                <a:cs typeface="微软雅黑" pitchFamily="34" charset="-120"/>
              </a:rPr>
              <a:t>；利用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跨流域调水工程</a:t>
            </a:r>
            <a:r>
              <a:rPr lang="en-US" altLang="zh-CN" sz="2000" b="0" i="0" dirty="0">
                <a:solidFill>
                  <a:srgbClr val="000000"/>
                </a:solidFill>
                <a:latin typeface="微软雅黑" pitchFamily="34" charset="0"/>
                <a:ea typeface="微软雅黑" pitchFamily="34" charset="-122"/>
                <a:cs typeface="微软雅黑" pitchFamily="34" charset="-120"/>
              </a:rPr>
              <a:t>，缓解北方缺水问题，弥补北方地区粮食虚拟水净流出的损失</a:t>
            </a:r>
            <a:r>
              <a:rPr lang="en-US" altLang="zh-CN" sz="2000" b="0" i="0">
                <a:solidFill>
                  <a:srgbClr val="000000"/>
                </a:solidFill>
                <a:latin typeface="微软雅黑" pitchFamily="34" charset="0"/>
                <a:ea typeface="微软雅黑" pitchFamily="34" charset="-122"/>
                <a:cs typeface="微软雅黑" pitchFamily="34" charset="-120"/>
              </a:rPr>
              <a:t>，有利于维护我国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水资源和粮食安全</a:t>
            </a:r>
            <a:r>
              <a:rPr lang="en-US" altLang="zh-CN" sz="2000" b="0" i="0" dirty="0">
                <a:solidFill>
                  <a:srgbClr val="000000"/>
                </a:solidFill>
                <a:latin typeface="微软雅黑" pitchFamily="34" charset="0"/>
                <a:ea typeface="微软雅黑" pitchFamily="34" charset="-122"/>
                <a:cs typeface="微软雅黑" pitchFamily="34" charset="-120"/>
              </a:rPr>
              <a:t>，D符合题意。故选D。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48048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22FCED-82F2-CDC4-125C-8125716110AB}"/>
            </a:ext>
          </a:extLst>
        </p:cNvPr>
        <p:cNvGrpSpPr/>
        <p:nvPr/>
      </p:nvGrpSpPr>
      <p:grpSpPr>
        <a:xfrm>
          <a:off x="0" y="0"/>
          <a:ext cx="0" cy="0"/>
          <a:chOff x="0" y="0"/>
          <a:chExt cx="0" cy="0"/>
        </a:xfrm>
      </p:grpSpPr>
    </p:spTree>
    <p:extLst>
      <p:ext uri="{BB962C8B-B14F-4D97-AF65-F5344CB8AC3E}">
        <p14:creationId xmlns:p14="http://schemas.microsoft.com/office/powerpoint/2010/main" val="6473202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pic>
        <p:nvPicPr>
          <p:cNvPr id="2" name="QM_5_BD.32_1#09fb889eb?htil=4&amp;pid=089f976a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884664" y="1026864"/>
            <a:ext cx="1563624" cy="27706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32_2#09fb889eb?htil=4&amp;pid=089f976a8&amp;color=0,0,0&amp;vtp=1&amp;bt=1&amp;bbb=1&amp;hb=1"/>
          <p:cNvSpPr/>
          <p:nvPr/>
        </p:nvSpPr>
        <p:spPr>
          <a:xfrm>
            <a:off x="722376" y="972000"/>
            <a:ext cx="9052560"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[湖南岳阳一中2025高二月考]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辽河地处我国半干旱半湿润地区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流域内人口密集</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工农业生产集中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水资源总量远小于其北部的松花江流域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为此国家规划实施</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引松</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济辽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调水工程</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C_6_BD.33_1#0e2c2bc91?htil=4&amp;pid=09fb889eb&amp;color=0,0,0&amp;vtp=1&amp;bbb=1"/>
          <p:cNvSpPr/>
          <p:nvPr/>
        </p:nvSpPr>
        <p:spPr>
          <a:xfrm>
            <a:off x="722376" y="2326455"/>
            <a:ext cx="9052560"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10.实施“引松济辽”</a:t>
            </a:r>
            <a:r>
              <a:rPr lang="en-US" altLang="zh-CN" sz="2000" b="0" i="0">
                <a:solidFill>
                  <a:srgbClr val="000000"/>
                </a:solidFill>
                <a:latin typeface="微软雅黑" pitchFamily="34" charset="0"/>
                <a:ea typeface="微软雅黑" pitchFamily="34" charset="-122"/>
                <a:cs typeface="微软雅黑" pitchFamily="34" charset="-120"/>
              </a:rPr>
              <a:t>工程的原因是辽河流域(</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34_1#0e2c2bc91.bracket?pid=09fb889eb&amp;color=0,0,0&amp;vpa=10&amp;vtp=1"/>
          <p:cNvSpPr/>
          <p:nvPr/>
        </p:nvSpPr>
        <p:spPr>
          <a:xfrm>
            <a:off x="5854764" y="232645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6_BD.33_2#0e2c2bc91?htil=4&amp;pid=09fb889eb&amp;color=0,0,0&amp;vtp=1&amp;bbb=1"/>
          <p:cNvSpPr/>
          <p:nvPr/>
        </p:nvSpPr>
        <p:spPr>
          <a:xfrm>
            <a:off x="722376" y="2789243"/>
            <a:ext cx="9052560" cy="843153"/>
          </a:xfrm>
          <a:prstGeom prst="rect">
            <a:avLst/>
          </a:prstGeom>
          <a:noFill/>
          <a:ln/>
        </p:spPr>
        <p:txBody>
          <a:bodyPr wrap="none" lIns="0" tIns="0" rIns="0" bIns="0" rtlCol="0" anchor="t"/>
          <a:lstStyle/>
          <a:p>
            <a:pPr latinLnBrk="1">
              <a:lnSpc>
                <a:spcPts val="3600"/>
              </a:lnSpc>
              <a:tabLst>
                <a:tab pos="5064857" algn="l"/>
              </a:tabLst>
            </a:pPr>
            <a:r>
              <a:rPr lang="en-US" altLang="zh-CN" sz="2000" b="0" i="0">
                <a:solidFill>
                  <a:srgbClr val="000000"/>
                </a:solidFill>
                <a:latin typeface="微软雅黑" pitchFamily="34" charset="0"/>
                <a:ea typeface="微软雅黑" pitchFamily="34" charset="-122"/>
                <a:cs typeface="微软雅黑" pitchFamily="34" charset="-120"/>
              </a:rPr>
              <a:t>①水资源总量少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全球气候变暖</a:t>
            </a:r>
            <a:r>
              <a:rPr lang="en-US" altLang="zh-CN" sz="2000" b="0" i="0">
                <a:solidFill>
                  <a:srgbClr val="000000"/>
                </a:solidFill>
                <a:latin typeface="微软雅黑" pitchFamily="34" charset="0"/>
                <a:ea typeface="微软雅黑" pitchFamily="34" charset="-122"/>
                <a:cs typeface="微软雅黑" pitchFamily="34" charset="-120"/>
              </a:rPr>
              <a:t>,蒸发量加大</a:t>
            </a:r>
            <a:endParaRPr lang="en-US" altLang="zh-CN" sz="2000" dirty="0"/>
          </a:p>
          <a:p>
            <a:pPr latinLnBrk="1">
              <a:lnSpc>
                <a:spcPts val="3400"/>
              </a:lnSpc>
              <a:tabLst>
                <a:tab pos="5064857" algn="l"/>
              </a:tabLst>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地处内陆</a:t>
            </a:r>
            <a:r>
              <a:rPr lang="en-US" altLang="zh-CN" sz="2000" b="0" i="0">
                <a:solidFill>
                  <a:srgbClr val="000000"/>
                </a:solidFill>
                <a:latin typeface="微软雅黑" pitchFamily="34" charset="0"/>
                <a:ea typeface="微软雅黑" pitchFamily="34" charset="-122"/>
                <a:cs typeface="微软雅黑" pitchFamily="34" charset="-120"/>
              </a:rPr>
              <a:t>,气候干旱</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人口多</a:t>
            </a:r>
            <a:r>
              <a:rPr lang="en-US" altLang="zh-CN" sz="2000" b="0" i="0">
                <a:solidFill>
                  <a:srgbClr val="000000"/>
                </a:solidFill>
                <a:latin typeface="微软雅黑" pitchFamily="34" charset="0"/>
                <a:ea typeface="微软雅黑" pitchFamily="34" charset="-122"/>
                <a:cs typeface="微软雅黑" pitchFamily="34" charset="-120"/>
              </a:rPr>
              <a:t>,工农业及生活用水量大</a:t>
            </a:r>
            <a:endParaRPr lang="en-US" altLang="zh-CN" sz="2000" dirty="0"/>
          </a:p>
        </p:txBody>
      </p:sp>
      <p:sp>
        <p:nvSpPr>
          <p:cNvPr id="7" name="QC_6_BD.33_3#0e2c2bc91.choices?htil=4&amp;pid=09fb889eb&amp;color=0,0,0&amp;vtp=1&amp;bbb=1"/>
          <p:cNvSpPr/>
          <p:nvPr/>
        </p:nvSpPr>
        <p:spPr>
          <a:xfrm>
            <a:off x="722376" y="3691705"/>
            <a:ext cx="9052560" cy="405003"/>
          </a:xfrm>
          <a:prstGeom prst="rect">
            <a:avLst/>
          </a:prstGeom>
          <a:noFill/>
          <a:ln/>
        </p:spPr>
        <p:txBody>
          <a:bodyPr wrap="none" lIns="0" tIns="0" rIns="0" bIns="0" rtlCol="0" anchor="t"/>
          <a:lstStyle/>
          <a:p>
            <a:pPr latinLnBrk="1">
              <a:lnSpc>
                <a:spcPts val="3600"/>
              </a:lnSpc>
              <a:tabLst>
                <a:tab pos="2336165" algn="l"/>
                <a:tab pos="4634230" algn="l"/>
                <a:tab pos="6944995"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6_AS.35_1#0e2c2bc91?vop=1&amp;pid=09fb889eb&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本题考查水资源短缺的原因。由材料分析可知,辽河地处我国半干旱半湿润地区</a:t>
            </a:r>
            <a:r>
              <a:rPr lang="en-US" altLang="zh-CN" sz="2000" b="0" i="0">
                <a:solidFill>
                  <a:srgbClr val="000000"/>
                </a:solidFill>
                <a:latin typeface="微软雅黑" pitchFamily="34" charset="0"/>
                <a:ea typeface="微软雅黑" pitchFamily="34" charset="-122"/>
                <a:cs typeface="微软雅黑" pitchFamily="34" charset="-120"/>
              </a:rPr>
              <a:t>,降水总量较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少</a:t>
            </a:r>
            <a:r>
              <a:rPr lang="en-US" altLang="zh-CN" sz="2000" b="0" i="0" dirty="0">
                <a:solidFill>
                  <a:srgbClr val="000000"/>
                </a:solidFill>
                <a:latin typeface="微软雅黑" pitchFamily="34" charset="0"/>
                <a:ea typeface="微软雅黑" pitchFamily="34" charset="-122"/>
                <a:cs typeface="微软雅黑" pitchFamily="34" charset="-120"/>
              </a:rPr>
              <a:t>,水资源总量少;再加上流域内人口密集,工农业生产集中,需水量大</a:t>
            </a:r>
            <a:r>
              <a:rPr lang="en-US" altLang="zh-CN" sz="2000" b="0" i="0">
                <a:solidFill>
                  <a:srgbClr val="000000"/>
                </a:solidFill>
                <a:latin typeface="微软雅黑" pitchFamily="34" charset="0"/>
                <a:ea typeface="微软雅黑" pitchFamily="34" charset="-122"/>
                <a:cs typeface="微软雅黑" pitchFamily="34" charset="-120"/>
              </a:rPr>
              <a:t>,而其北部的松花江流域水资源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比较丰富</a:t>
            </a:r>
            <a:r>
              <a:rPr lang="en-US" altLang="zh-CN" sz="2000" b="0" i="0" dirty="0">
                <a:solidFill>
                  <a:srgbClr val="000000"/>
                </a:solidFill>
                <a:latin typeface="微软雅黑" pitchFamily="34" charset="0"/>
                <a:ea typeface="微软雅黑" pitchFamily="34" charset="-122"/>
                <a:cs typeface="微软雅黑" pitchFamily="34" charset="-120"/>
              </a:rPr>
              <a:t>,因此为了解决辽河流域水资源供需矛盾突出的问题,国家规划实施“引松济辽</a:t>
            </a:r>
            <a:r>
              <a:rPr lang="en-US" altLang="zh-CN" sz="2000" b="0" i="0">
                <a:solidFill>
                  <a:srgbClr val="000000"/>
                </a:solidFill>
                <a:latin typeface="微软雅黑" pitchFamily="34" charset="0"/>
                <a:ea typeface="微软雅黑" pitchFamily="34" charset="-122"/>
                <a:cs typeface="微软雅黑" pitchFamily="34" charset="-120"/>
              </a:rPr>
              <a:t>”调水工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程</a:t>
            </a:r>
            <a:r>
              <a:rPr lang="en-US" altLang="zh-CN" sz="2000" b="0" i="0" dirty="0">
                <a:solidFill>
                  <a:srgbClr val="000000"/>
                </a:solidFill>
                <a:latin typeface="微软雅黑" pitchFamily="34" charset="0"/>
                <a:ea typeface="微软雅黑" pitchFamily="34" charset="-122"/>
                <a:cs typeface="微软雅黑" pitchFamily="34" charset="-120"/>
              </a:rPr>
              <a:t>。故选B。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5C96D8-95A2-6BFC-E1B4-7E786BCA51A6}"/>
            </a:ext>
          </a:extLst>
        </p:cNvPr>
        <p:cNvGrpSpPr/>
        <p:nvPr/>
      </p:nvGrpSpPr>
      <p:grpSpPr>
        <a:xfrm>
          <a:off x="0" y="0"/>
          <a:ext cx="0" cy="0"/>
          <a:chOff x="0" y="0"/>
          <a:chExt cx="0" cy="0"/>
        </a:xfrm>
      </p:grpSpPr>
    </p:spTree>
    <p:extLst>
      <p:ext uri="{BB962C8B-B14F-4D97-AF65-F5344CB8AC3E}">
        <p14:creationId xmlns:p14="http://schemas.microsoft.com/office/powerpoint/2010/main" val="41030780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6_BD.36_1#1e9716102?pid=09fb889e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11.辽河流域除调水外,</a:t>
            </a:r>
            <a:r>
              <a:rPr lang="en-US" altLang="zh-CN" sz="2000" b="0" i="0">
                <a:solidFill>
                  <a:srgbClr val="000000"/>
                </a:solidFill>
                <a:latin typeface="微软雅黑" pitchFamily="34" charset="0"/>
                <a:ea typeface="微软雅黑" pitchFamily="34" charset="-122"/>
                <a:cs typeface="微软雅黑" pitchFamily="34" charset="-120"/>
              </a:rPr>
              <a:t>合理利用水资源的建议还包括(</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7_1#1e9716102.bracket?pid=09fb889eb&amp;color=0,0,0&amp;vpa=11&amp;vtp=1"/>
          <p:cNvSpPr/>
          <p:nvPr/>
        </p:nvSpPr>
        <p:spPr>
          <a:xfrm>
            <a:off x="6678676"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36_2#1e9716102.choices?pid=09fb889eb&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0648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.控制大城市发展规模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.增强节水意识,普及节水技术</a:t>
            </a:r>
            <a:endParaRPr lang="en-US" altLang="zh-CN" sz="2000" dirty="0"/>
          </a:p>
          <a:p>
            <a:pPr latinLnBrk="1">
              <a:lnSpc>
                <a:spcPts val="3400"/>
              </a:lnSpc>
              <a:tabLst>
                <a:tab pos="5064857" algn="l"/>
              </a:tabLst>
            </a:pPr>
            <a:r>
              <a:rPr lang="en-US" altLang="zh-CN" sz="2000" b="0" i="0">
                <a:solidFill>
                  <a:srgbClr val="000000"/>
                </a:solidFill>
                <a:latin typeface="微软雅黑" pitchFamily="34" charset="0"/>
                <a:ea typeface="微软雅黑" pitchFamily="34" charset="-122"/>
                <a:cs typeface="微软雅黑" pitchFamily="34" charset="-120"/>
              </a:rPr>
              <a:t>C.有计划地控制人口增长</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.控制工业发展,严禁大水漫灌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6_AS.38_1#1e9716102?vop=1&amp;pid=09fb889eb&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本题考查水资源短缺的应对措施。合理利用水资源并不以控制大城市发展规模、</a:t>
            </a:r>
            <a:r>
              <a:rPr lang="en-US" altLang="zh-CN" sz="2000" b="0" i="0">
                <a:solidFill>
                  <a:srgbClr val="000000"/>
                </a:solidFill>
                <a:latin typeface="微软雅黑" pitchFamily="34" charset="0"/>
                <a:ea typeface="微软雅黑" pitchFamily="34" charset="-122"/>
                <a:cs typeface="微软雅黑" pitchFamily="34" charset="-120"/>
              </a:rPr>
              <a:t>人口增长、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工业发展为前提</a:t>
            </a:r>
            <a:r>
              <a:rPr lang="en-US" altLang="zh-CN" sz="2000" b="0" i="0" dirty="0">
                <a:solidFill>
                  <a:srgbClr val="000000"/>
                </a:solidFill>
                <a:latin typeface="微软雅黑" pitchFamily="34" charset="0"/>
                <a:ea typeface="微软雅黑" pitchFamily="34" charset="-122"/>
                <a:cs typeface="微软雅黑" pitchFamily="34" charset="-120"/>
              </a:rPr>
              <a:t>，A、C、D错误。增强节水意识</a:t>
            </a:r>
            <a:r>
              <a:rPr lang="en-US" altLang="zh-CN" sz="2000" b="0" i="0">
                <a:solidFill>
                  <a:srgbClr val="000000"/>
                </a:solidFill>
                <a:latin typeface="微软雅黑" pitchFamily="34" charset="0"/>
                <a:ea typeface="微软雅黑" pitchFamily="34" charset="-122"/>
                <a:cs typeface="微软雅黑" pitchFamily="34" charset="-120"/>
              </a:rPr>
              <a:t>,普及节水技术是缓解地区水资源紧张状况的重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要措施</a:t>
            </a:r>
            <a:r>
              <a:rPr lang="en-US" altLang="zh-CN" sz="2000" b="0" i="0" dirty="0">
                <a:solidFill>
                  <a:srgbClr val="000000"/>
                </a:solidFill>
                <a:latin typeface="微软雅黑" pitchFamily="34" charset="0"/>
                <a:ea typeface="微软雅黑" pitchFamily="34" charset="-122"/>
                <a:cs typeface="微软雅黑" pitchFamily="34" charset="-120"/>
              </a:rPr>
              <a:t>，B正确。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D86E59-8285-7965-11D8-4115E1B92690}"/>
            </a:ext>
          </a:extLst>
        </p:cNvPr>
        <p:cNvGrpSpPr/>
        <p:nvPr/>
      </p:nvGrpSpPr>
      <p:grpSpPr>
        <a:xfrm>
          <a:off x="0" y="0"/>
          <a:ext cx="0" cy="0"/>
          <a:chOff x="0" y="0"/>
          <a:chExt cx="0" cy="0"/>
        </a:xfrm>
      </p:grpSpPr>
    </p:spTree>
    <p:extLst>
      <p:ext uri="{BB962C8B-B14F-4D97-AF65-F5344CB8AC3E}">
        <p14:creationId xmlns:p14="http://schemas.microsoft.com/office/powerpoint/2010/main" val="3917401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pic>
        <p:nvPicPr>
          <p:cNvPr id="2" name="QM_5_BD.39_1#0df7ebd61?htil=5&amp;pid=6f2774e01&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496951" y="1026864"/>
            <a:ext cx="1911096" cy="33467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39_2#0df7ebd61?htil=5&amp;pid=6f2774e01&amp;color=0,0,0&amp;vtp=1&amp;bt=1&amp;bbb=1&amp;hb=1&amp;hs=1"/>
          <p:cNvSpPr/>
          <p:nvPr/>
        </p:nvSpPr>
        <p:spPr>
          <a:xfrm>
            <a:off x="722376" y="972000"/>
            <a:ext cx="8705088"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某年年初</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越南南部的湄公河三角洲遭受百年以来最严重的旱灾</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应越南</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政府请求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中国启动澜沧江梯级水电站</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云南省景洪水电站</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水量应急调度</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缓解湄公河流域的严重旱情</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右图示意中南半岛轮廓及景洪水电站位置</a:t>
            </a:r>
            <a:r>
              <a:rPr lang="en-US" altLang="zh-CN" sz="2000" b="0" i="0">
                <a:solidFill>
                  <a:srgbClr val="000000"/>
                </a:solidFill>
                <a:latin typeface="Times New Roman" pitchFamily="34" charset="0"/>
                <a:ea typeface="KaiTi" pitchFamily="34" charset="-122"/>
                <a:cs typeface="Times New Roman" pitchFamily="34" charset="-120"/>
              </a:rPr>
              <a:t>。读图</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完成下面小题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
        <p:nvSpPr>
          <p:cNvPr id="4" name="QC_6_BD.40_1#4b7c5f477?htil=5&amp;pid=0df7ebd61&amp;color=0,0,0&amp;vtp=1&amp;bbb=1&amp;hs=1"/>
          <p:cNvSpPr/>
          <p:nvPr/>
        </p:nvSpPr>
        <p:spPr>
          <a:xfrm>
            <a:off x="722376" y="2783655"/>
            <a:ext cx="8705088"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a:solidFill>
                  <a:srgbClr val="000000"/>
                </a:solidFill>
                <a:latin typeface="微软雅黑" pitchFamily="34" charset="0"/>
                <a:ea typeface="微软雅黑" pitchFamily="34" charset="-122"/>
                <a:cs typeface="微软雅黑" pitchFamily="34" charset="-120"/>
              </a:rPr>
              <a:t>我国在澜沧江河段进行梯级开发的有利自然条件是(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BD.40_2#4b7c5f477.choices?htil=5&amp;pid=0df7ebd61&amp;color=0,0,0&amp;vtp=1&amp;bbb=1&amp;hs=1"/>
          <p:cNvSpPr/>
          <p:nvPr/>
        </p:nvSpPr>
        <p:spPr>
          <a:xfrm>
            <a:off x="722376" y="3246443"/>
            <a:ext cx="8705088"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A.淹没范围小</a:t>
            </a:r>
            <a:r>
              <a:rPr lang="en-US" altLang="zh-CN" sz="2000" b="0" i="0">
                <a:solidFill>
                  <a:srgbClr val="000000"/>
                </a:solidFill>
                <a:latin typeface="微软雅黑" pitchFamily="34" charset="0"/>
                <a:ea typeface="微软雅黑" pitchFamily="34" charset="-122"/>
                <a:cs typeface="微软雅黑" pitchFamily="34" charset="-120"/>
              </a:rPr>
              <a:t>，对生态环境影响小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.人口稀少，移民工程量小</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.降水丰沛</a:t>
            </a:r>
            <a:r>
              <a:rPr lang="en-US" altLang="zh-CN" sz="2000" b="0" i="0">
                <a:solidFill>
                  <a:srgbClr val="000000"/>
                </a:solidFill>
                <a:latin typeface="微软雅黑" pitchFamily="34" charset="0"/>
                <a:ea typeface="微软雅黑" pitchFamily="34" charset="-122"/>
                <a:cs typeface="微软雅黑" pitchFamily="34" charset="-120"/>
              </a:rPr>
              <a:t>，河流落差大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.植被覆盖率高，地质稳定</a:t>
            </a:r>
            <a:endParaRPr lang="en-US" altLang="zh-CN" sz="2000" dirty="0"/>
          </a:p>
        </p:txBody>
      </p:sp>
      <p:sp>
        <p:nvSpPr>
          <p:cNvPr id="6" name="QC_6_AN.41_1#4b7c5f477.bracket?pid=0df7ebd61&amp;color=0,0,0&amp;vpa=12&amp;vtp=1"/>
          <p:cNvSpPr/>
          <p:nvPr/>
        </p:nvSpPr>
        <p:spPr>
          <a:xfrm>
            <a:off x="6870764" y="278365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QC_6_AS.42_1#4b7c5f477?htil=5&amp;vop=1&amp;pid=0df7ebd61&amp;color=0,0,0&amp;vtp=1&amp;bbb=1&amp;hb=1&amp;hs=1"/>
          <p:cNvSpPr/>
          <p:nvPr/>
        </p:nvSpPr>
        <p:spPr>
          <a:xfrm>
            <a:off x="610409" y="1282626"/>
            <a:ext cx="8705088"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本题考查流域梯级开发的有利自然条件</a:t>
            </a:r>
            <a:r>
              <a:rPr lang="en-US" altLang="zh-CN" sz="2000" b="0" i="0">
                <a:solidFill>
                  <a:srgbClr val="000000"/>
                </a:solidFill>
                <a:latin typeface="微软雅黑" pitchFamily="34" charset="0"/>
                <a:ea typeface="微软雅黑" pitchFamily="34" charset="-122"/>
                <a:cs typeface="微软雅黑" pitchFamily="34" charset="-120"/>
              </a:rPr>
              <a:t>。在澜沧江进行梯级开发淹没范</a:t>
            </a:r>
            <a:endParaRPr lang="en-US" altLang="zh-CN" sz="2200" dirty="0"/>
          </a:p>
        </p:txBody>
      </p:sp>
      <p:sp>
        <p:nvSpPr>
          <p:cNvPr id="8" name="QC_6_AS.42_1#4b7c5f477?htil=5&amp;vop=1&amp;pid=0df7ebd61&amp;color=0,0,0&amp;vtp=1&amp;bbb=1&amp;hb=1&amp;hs=1">
            <a:extLst>
              <a:ext uri="{FF2B5EF4-FFF2-40B4-BE49-F238E27FC236}">
                <a16:creationId xmlns:a16="http://schemas.microsoft.com/office/drawing/2014/main" id="{9B829B7B-241A-781A-5C1D-5000C33EF8EF}"/>
              </a:ext>
            </a:extLst>
          </p:cNvPr>
          <p:cNvSpPr/>
          <p:nvPr/>
        </p:nvSpPr>
        <p:spPr>
          <a:xfrm>
            <a:off x="610409" y="1740714"/>
            <a:ext cx="10752014" cy="1313434"/>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围并不小</a:t>
            </a:r>
            <a:r>
              <a:rPr lang="en-US" altLang="zh-CN" sz="2000" b="0" i="0" dirty="0">
                <a:solidFill>
                  <a:srgbClr val="000000"/>
                </a:solidFill>
                <a:latin typeface="微软雅黑" pitchFamily="34" charset="0"/>
                <a:ea typeface="微软雅黑" pitchFamily="34" charset="-122"/>
                <a:cs typeface="微软雅黑" pitchFamily="34" charset="-120"/>
              </a:rPr>
              <a:t>，且易造成生态破坏，A错误；人口稀少为人文条件，B错误</a:t>
            </a:r>
            <a:r>
              <a:rPr lang="en-US" altLang="zh-CN" sz="2000" b="0" i="0">
                <a:solidFill>
                  <a:srgbClr val="000000"/>
                </a:solidFill>
                <a:latin typeface="微软雅黑" pitchFamily="34" charset="0"/>
                <a:ea typeface="微软雅黑" pitchFamily="34" charset="-122"/>
                <a:cs typeface="微软雅黑" pitchFamily="34" charset="-120"/>
              </a:rPr>
              <a:t>；该河段周边区域山高谷</a:t>
            </a:r>
            <a:endParaRPr lang="en-US" altLang="zh-CN" sz="2000" b="0" i="0" dirty="0">
              <a:solidFill>
                <a:srgbClr val="000000"/>
              </a:solidFill>
              <a:latin typeface="微软雅黑" pitchFamily="34" charset="0"/>
              <a:ea typeface="微软雅黑" pitchFamily="34" charset="-122"/>
              <a:cs typeface="微软雅黑" pitchFamily="34" charset="-120"/>
            </a:endParaRPr>
          </a:p>
          <a:p>
            <a:pPr latinLnBrk="1">
              <a:lnSpc>
                <a:spcPts val="3600"/>
              </a:lnSpc>
            </a:pPr>
            <a:r>
              <a:rPr lang="en-US" altLang="zh-CN" sz="2000" b="0" i="0" dirty="0" err="1">
                <a:solidFill>
                  <a:srgbClr val="000000"/>
                </a:solidFill>
                <a:latin typeface="微软雅黑" pitchFamily="34" charset="0"/>
                <a:ea typeface="微软雅黑" pitchFamily="34" charset="-122"/>
                <a:cs typeface="微软雅黑" pitchFamily="34" charset="-120"/>
              </a:rPr>
              <a:t>深，易发生滑坡、泥石流，地质不稳定，D错误；流域降水量大，径流量大，地势起伏大，河流</a:t>
            </a:r>
            <a:endParaRPr lang="en-US" altLang="zh-CN" sz="2000" b="0" i="0" dirty="0">
              <a:solidFill>
                <a:srgbClr val="000000"/>
              </a:solidFill>
              <a:latin typeface="微软雅黑" pitchFamily="34" charset="0"/>
              <a:ea typeface="微软雅黑" pitchFamily="34" charset="-122"/>
              <a:cs typeface="微软雅黑" pitchFamily="34" charset="-120"/>
            </a:endParaRPr>
          </a:p>
          <a:p>
            <a:pPr latinLnBrk="1">
              <a:lnSpc>
                <a:spcPts val="3500"/>
              </a:lnSpc>
            </a:pPr>
            <a:r>
              <a:rPr lang="en-US" altLang="zh-CN" sz="2000" b="0" i="0" dirty="0" err="1">
                <a:solidFill>
                  <a:srgbClr val="000000"/>
                </a:solidFill>
                <a:latin typeface="微软雅黑" pitchFamily="34" charset="0"/>
                <a:ea typeface="微软雅黑" pitchFamily="34" charset="-122"/>
                <a:cs typeface="微软雅黑" pitchFamily="34" charset="-120"/>
              </a:rPr>
              <a:t>流速快，水能丰富利于梯级开发，C正确</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extLst>
      <p:ext uri="{BB962C8B-B14F-4D97-AF65-F5344CB8AC3E}">
        <p14:creationId xmlns:p14="http://schemas.microsoft.com/office/powerpoint/2010/main" val="2769742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bg/>
                                          </p:spTgt>
                                        </p:tgtEl>
                                        <p:attrNameLst>
                                          <p:attrName>style.visibility</p:attrName>
                                        </p:attrNameLst>
                                      </p:cBhvr>
                                      <p:to>
                                        <p:strVal val="visible"/>
                                      </p:to>
                                    </p:set>
                                    <p:animEffect transition="in" filter="fade">
                                      <p:cBhvr>
                                        <p:cTn id="13" dur="500"/>
                                        <p:tgtEl>
                                          <p:spTgt spid="8">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xEl>
                                              <p:pRg st="0" end="0"/>
                                            </p:txEl>
                                          </p:spTgt>
                                        </p:tgtEl>
                                        <p:attrNameLst>
                                          <p:attrName>style.visibility</p:attrName>
                                        </p:attrNameLst>
                                      </p:cBhvr>
                                      <p:to>
                                        <p:strVal val="visible"/>
                                      </p:to>
                                    </p:set>
                                    <p:animEffect transition="in" filter="fade">
                                      <p:cBhvr>
                                        <p:cTn id="16" dur="500"/>
                                        <p:tgtEl>
                                          <p:spTgt spid="8">
                                            <p:txEl>
                                              <p:pRg st="0" end="0"/>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animEffect transition="in" filter="fade">
                                      <p:cBhvr>
                                        <p:cTn id="19" dur="500"/>
                                        <p:tgtEl>
                                          <p:spTgt spid="8">
                                            <p:txEl>
                                              <p:pRg st="1" end="1"/>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8">
                                            <p:txEl>
                                              <p:pRg st="2" end="2"/>
                                            </p:txEl>
                                          </p:spTgt>
                                        </p:tgtEl>
                                        <p:attrNameLst>
                                          <p:attrName>style.visibility</p:attrName>
                                        </p:attrNameLst>
                                      </p:cBhvr>
                                      <p:to>
                                        <p:strVal val="visible"/>
                                      </p:to>
                                    </p:set>
                                    <p:animEffect transition="in" filter="fade">
                                      <p:cBhvr>
                                        <p:cTn id="22"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8"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553D2D-BC0E-8305-E7A2-8F4254BD66B1}"/>
            </a:ext>
          </a:extLst>
        </p:cNvPr>
        <p:cNvGrpSpPr/>
        <p:nvPr/>
      </p:nvGrpSpPr>
      <p:grpSpPr>
        <a:xfrm>
          <a:off x="0" y="0"/>
          <a:ext cx="0" cy="0"/>
          <a:chOff x="0" y="0"/>
          <a:chExt cx="0" cy="0"/>
        </a:xfrm>
      </p:grpSpPr>
    </p:spTree>
    <p:extLst>
      <p:ext uri="{BB962C8B-B14F-4D97-AF65-F5344CB8AC3E}">
        <p14:creationId xmlns:p14="http://schemas.microsoft.com/office/powerpoint/2010/main" val="19845495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QM_5_BD.1_1#7ef7e0bdd?htil=1&amp;pid=b0db41fe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602618" y="1026864"/>
            <a:ext cx="3794760" cy="28254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1_2#7ef7e0bdd?htil=1&amp;pid=b0db41fed&amp;color=0,0,0&amp;vtp=1&amp;bt=1&amp;bbb=1&amp;hb=1"/>
          <p:cNvSpPr/>
          <p:nvPr/>
        </p:nvSpPr>
        <p:spPr>
          <a:xfrm>
            <a:off x="722376" y="972000"/>
            <a:ext cx="6830568"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[贵州贵阳2024高二期中改编]</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水贫困测度</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简单而言即对水</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贫困程度的测算</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下图为我国农村水贫困测度空间格局示意</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。读图完成下面小题。</a:t>
            </a:r>
            <a:endParaRPr lang="en-US" altLang="zh-CN" sz="2000" dirty="0"/>
          </a:p>
        </p:txBody>
      </p:sp>
      <p:sp>
        <p:nvSpPr>
          <p:cNvPr id="4" name="QC_6_BD.2_1#fef52cec0?htil=1&amp;pid=7ef7e0bdd&amp;color=0,0,0&amp;vtp=1&amp;bbb=1"/>
          <p:cNvSpPr/>
          <p:nvPr/>
        </p:nvSpPr>
        <p:spPr>
          <a:xfrm>
            <a:off x="722376" y="2326455"/>
            <a:ext cx="6830568"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我国农村水贫困程度(</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BD.2_2#fef52cec0.choices?htil=1&amp;pid=7ef7e0bdd&amp;color=0,0,0&amp;vtp=1&amp;bbb=1"/>
          <p:cNvSpPr/>
          <p:nvPr/>
        </p:nvSpPr>
        <p:spPr>
          <a:xfrm>
            <a:off x="722376" y="2789243"/>
            <a:ext cx="6830568"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A.由南向北逐渐加重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.从自然条件看，大致与水资源分布状况相吻合</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.由东南向西北逐渐加重</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.大致与经济水平呈正相关</a:t>
            </a:r>
            <a:endParaRPr lang="en-US" altLang="zh-CN" sz="2000" dirty="0"/>
          </a:p>
        </p:txBody>
      </p:sp>
      <p:sp>
        <p:nvSpPr>
          <p:cNvPr id="6" name="QC_6_AN.3_1#fef52cec0.bracket?pid=7ef7e0bdd&amp;color=0,0,0&amp;vpa=1&amp;vtp=1"/>
          <p:cNvSpPr/>
          <p:nvPr/>
        </p:nvSpPr>
        <p:spPr>
          <a:xfrm>
            <a:off x="3419539" y="232645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6_BD.43_1#35b2660cc?pid=0df7ebd61&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13.景洪水电站采取分期蓄水，每年汛期才进行蓄水</a:t>
            </a:r>
            <a:r>
              <a:rPr lang="en-US" altLang="zh-CN" sz="2000" b="0" i="0">
                <a:solidFill>
                  <a:srgbClr val="000000"/>
                </a:solidFill>
                <a:latin typeface="微软雅黑" pitchFamily="34" charset="0"/>
                <a:ea typeface="微软雅黑" pitchFamily="34" charset="-122"/>
                <a:cs typeface="微软雅黑" pitchFamily="34" charset="-120"/>
              </a:rPr>
              <a:t>，并且蓄水时的出库容量将大于澜沧江每年</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的平均水流量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这样做的主要目的是(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44_1#35b2660cc.bracket?pid=0df7ebd61&amp;color=0,0,0&amp;vpa=13&amp;vtp=1"/>
          <p:cNvSpPr/>
          <p:nvPr/>
        </p:nvSpPr>
        <p:spPr>
          <a:xfrm>
            <a:off x="4986401" y="14101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43_2#35b2660cc.choices?pid=0df7ebd61&amp;color=0,0,0&amp;vtp=1&amp;bbb=1"/>
          <p:cNvSpPr/>
          <p:nvPr/>
        </p:nvSpPr>
        <p:spPr>
          <a:xfrm>
            <a:off x="722376" y="18768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A.拦截泥沙</a:t>
            </a:r>
            <a:r>
              <a:rPr lang="en-US" altLang="zh-CN" sz="2000" b="0" i="0">
                <a:solidFill>
                  <a:srgbClr val="000000"/>
                </a:solidFill>
                <a:latin typeface="微软雅黑" pitchFamily="34" charset="0"/>
                <a:ea typeface="微软雅黑" pitchFamily="34" charset="-122"/>
                <a:cs typeface="微软雅黑" pitchFamily="34" charset="-120"/>
              </a:rPr>
              <a:t>，减缓下游河床淤积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.减少对下游地区生产和生活的不利影响</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C.减轻下游国家的水土流失</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.便于下游国家发展内河航运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6_AS.45_1#35b2660cc?vop=1&amp;pid=0df7ebd61&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本题考查保障水资源安全的措施。修建水电站会拦截河水</a:t>
            </a:r>
            <a:r>
              <a:rPr lang="en-US" altLang="zh-CN" sz="2000" b="0" i="0">
                <a:solidFill>
                  <a:srgbClr val="000000"/>
                </a:solidFill>
                <a:latin typeface="微软雅黑" pitchFamily="34" charset="0"/>
                <a:ea typeface="微软雅黑" pitchFamily="34" charset="-122"/>
                <a:cs typeface="微软雅黑" pitchFamily="34" charset="-120"/>
              </a:rPr>
              <a:t>，尤其影响枯水期时下游地区生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产和生活用水</a:t>
            </a:r>
            <a:r>
              <a:rPr lang="en-US" altLang="zh-CN" sz="2000" b="0" i="0" dirty="0">
                <a:solidFill>
                  <a:srgbClr val="000000"/>
                </a:solidFill>
                <a:latin typeface="微软雅黑" pitchFamily="34" charset="0"/>
                <a:ea typeface="微软雅黑" pitchFamily="34" charset="-122"/>
                <a:cs typeface="微软雅黑" pitchFamily="34" charset="-120"/>
              </a:rPr>
              <a:t>，所以景洪水电站选择在汛期蓄水</a:t>
            </a:r>
            <a:r>
              <a:rPr lang="en-US" altLang="zh-CN" sz="2000" b="0" i="0">
                <a:solidFill>
                  <a:srgbClr val="000000"/>
                </a:solidFill>
                <a:latin typeface="微软雅黑" pitchFamily="34" charset="0"/>
                <a:ea typeface="微软雅黑" pitchFamily="34" charset="-122"/>
                <a:cs typeface="微软雅黑" pitchFamily="34" charset="-120"/>
              </a:rPr>
              <a:t>，并且蓄水时的出库容量将大于澜沧江每年的平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均水流量</a:t>
            </a:r>
            <a:r>
              <a:rPr lang="en-US" altLang="zh-CN" sz="2000" b="0" i="0" dirty="0">
                <a:solidFill>
                  <a:srgbClr val="000000"/>
                </a:solidFill>
                <a:latin typeface="微软雅黑" pitchFamily="34" charset="0"/>
                <a:ea typeface="微软雅黑" pitchFamily="34" charset="-122"/>
                <a:cs typeface="微软雅黑" pitchFamily="34" charset="-120"/>
              </a:rPr>
              <a:t>，保证下游河段的流量稳定，保证下游地区有充足的生产和生活用水，B正确。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F1CB12-E75F-89AC-770C-EBEA07284CDC}"/>
            </a:ext>
          </a:extLst>
        </p:cNvPr>
        <p:cNvGrpSpPr/>
        <p:nvPr/>
      </p:nvGrpSpPr>
      <p:grpSpPr>
        <a:xfrm>
          <a:off x="0" y="0"/>
          <a:ext cx="0" cy="0"/>
          <a:chOff x="0" y="0"/>
          <a:chExt cx="0" cy="0"/>
        </a:xfrm>
      </p:grpSpPr>
    </p:spTree>
    <p:extLst>
      <p:ext uri="{BB962C8B-B14F-4D97-AF65-F5344CB8AC3E}">
        <p14:creationId xmlns:p14="http://schemas.microsoft.com/office/powerpoint/2010/main" val="354091410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6_BD.46_1#0e69db70e?pid=0df7ebd61&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14.环境管理需要加强国际合作，这是大势所趋。关于环境管理进行国际合作必要性的叙述</a:t>
            </a:r>
            <a:r>
              <a:rPr lang="en-US" altLang="zh-CN" sz="2000" b="0" i="0">
                <a:solidFill>
                  <a:srgbClr val="000000"/>
                </a:solidFill>
                <a:latin typeface="微软雅黑" pitchFamily="34" charset="0"/>
                <a:ea typeface="微软雅黑" pitchFamily="34" charset="-122"/>
                <a:cs typeface="微软雅黑" pitchFamily="34" charset="-120"/>
              </a:rPr>
              <a:t>，不</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47_1#0e69db70e.bracket?pid=0df7ebd61&amp;color=0,0,0&amp;vpa=14&amp;vtp=1"/>
          <p:cNvSpPr/>
          <p:nvPr/>
        </p:nvSpPr>
        <p:spPr>
          <a:xfrm>
            <a:off x="1925701" y="14101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46_2#0e69db70e.choices?pid=0df7ebd61&amp;color=0,0,0&amp;vtp=1&amp;bbb=1"/>
          <p:cNvSpPr/>
          <p:nvPr/>
        </p:nvSpPr>
        <p:spPr>
          <a:xfrm>
            <a:off x="722376" y="18768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A.目前重大的环境问题，大多不是一个国家或局部地区造成的，而是多个国家共同影响的结果</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.有些环境问题具有普遍性和共同性，成为全球性的环境问题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.某些国家或地区的环境问题具有跨国、跨地区乃至涉及全球的后果</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.根据公平的原则，全球所有国家应承担相同的责任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6_AS.48_1#0e69db70e?vop=1&amp;pid=0df7ebd61&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本题考查环境管理进行国际合作的必要性。由于目前重大的环境问题</a:t>
            </a:r>
            <a:r>
              <a:rPr lang="en-US" altLang="zh-CN" sz="2000" b="0" i="0">
                <a:solidFill>
                  <a:srgbClr val="000000"/>
                </a:solidFill>
                <a:latin typeface="微软雅黑" pitchFamily="34" charset="0"/>
                <a:ea typeface="微软雅黑" pitchFamily="34" charset="-122"/>
                <a:cs typeface="微软雅黑" pitchFamily="34" charset="-120"/>
              </a:rPr>
              <a:t>，大多不是一个国家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或局部地区造成的</a:t>
            </a:r>
            <a:r>
              <a:rPr lang="en-US" altLang="zh-CN" sz="2000" b="0" i="0" dirty="0">
                <a:solidFill>
                  <a:srgbClr val="000000"/>
                </a:solidFill>
                <a:latin typeface="微软雅黑" pitchFamily="34" charset="0"/>
                <a:ea typeface="微软雅黑" pitchFamily="34" charset="-122"/>
                <a:cs typeface="微软雅黑" pitchFamily="34" charset="-120"/>
              </a:rPr>
              <a:t>，而是多个国家共同影响的结果，而且有些环境问题具有普遍性和共同性</a:t>
            </a:r>
            <a:r>
              <a:rPr lang="en-US" altLang="zh-CN" sz="2000" b="0" i="0">
                <a:solidFill>
                  <a:srgbClr val="000000"/>
                </a:solidFill>
                <a:latin typeface="微软雅黑" pitchFamily="34" charset="0"/>
                <a:ea typeface="微软雅黑" pitchFamily="34" charset="-122"/>
                <a:cs typeface="微软雅黑" pitchFamily="34" charset="-120"/>
              </a:rPr>
              <a:t>，成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为全球性的环境问题</a:t>
            </a:r>
            <a:r>
              <a:rPr lang="en-US" altLang="zh-CN" sz="2000" b="0" i="0" dirty="0">
                <a:solidFill>
                  <a:srgbClr val="000000"/>
                </a:solidFill>
                <a:latin typeface="微软雅黑" pitchFamily="34" charset="0"/>
                <a:ea typeface="微软雅黑" pitchFamily="34" charset="-122"/>
                <a:cs typeface="微软雅黑" pitchFamily="34" charset="-120"/>
              </a:rPr>
              <a:t>，某些国家或地区的环境问题具有跨国、跨地区乃至涉及全球的后果</a:t>
            </a:r>
            <a:r>
              <a:rPr lang="en-US" altLang="zh-CN" sz="2000" b="0" i="0">
                <a:solidFill>
                  <a:srgbClr val="000000"/>
                </a:solidFill>
                <a:latin typeface="微软雅黑" pitchFamily="34" charset="0"/>
                <a:ea typeface="微软雅黑" pitchFamily="34" charset="-122"/>
                <a:cs typeface="微软雅黑" pitchFamily="34" charset="-120"/>
              </a:rPr>
              <a:t>，因此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环境管理需要进行国际合作</a:t>
            </a:r>
            <a:r>
              <a:rPr lang="en-US" altLang="zh-CN" sz="2000" b="0" i="0" dirty="0">
                <a:solidFill>
                  <a:srgbClr val="000000"/>
                </a:solidFill>
                <a:latin typeface="微软雅黑" pitchFamily="34" charset="0"/>
                <a:ea typeface="微软雅黑" pitchFamily="34" charset="-122"/>
                <a:cs typeface="微软雅黑" pitchFamily="34" charset="-120"/>
              </a:rPr>
              <a:t>，A、B、C不符合题意；根据公平的原则</a:t>
            </a:r>
            <a:r>
              <a:rPr lang="en-US" altLang="zh-CN" sz="2000" b="0" i="0">
                <a:solidFill>
                  <a:srgbClr val="000000"/>
                </a:solidFill>
                <a:latin typeface="微软雅黑" pitchFamily="34" charset="0"/>
                <a:ea typeface="微软雅黑" pitchFamily="34" charset="-122"/>
                <a:cs typeface="微软雅黑" pitchFamily="34" charset="-120"/>
              </a:rPr>
              <a:t>，造成全球环境污染份额大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的国家</a:t>
            </a:r>
            <a:r>
              <a:rPr lang="en-US" altLang="zh-CN" sz="2000" b="0" i="0" dirty="0">
                <a:solidFill>
                  <a:srgbClr val="000000"/>
                </a:solidFill>
                <a:latin typeface="微软雅黑" pitchFamily="34" charset="0"/>
                <a:ea typeface="微软雅黑" pitchFamily="34" charset="-122"/>
                <a:cs typeface="微软雅黑" pitchFamily="34" charset="-120"/>
              </a:rPr>
              <a:t>，应承担更大的责任，而不是所有国家承担相同责任，D符合题意。故选D。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C_3#af84dde45.fixed?pid=b0bbe56ee&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3#af84dde45.fixed?pid=b0bbe56ee&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Times New Roman" pitchFamily="34" charset="0"/>
                <a:ea typeface="SimHei" pitchFamily="34" charset="-122"/>
                <a:cs typeface="Times New Roman" pitchFamily="34" charset="-120"/>
              </a:rPr>
              <a:t>第二节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水资源与国家安全</a:t>
            </a:r>
            <a:endParaRPr lang="en-US" altLang="zh-CN" sz="4400" dirty="0"/>
          </a:p>
        </p:txBody>
      </p:sp>
      <p:pic>
        <p:nvPicPr>
          <p:cNvPr id="4" name="C_3#af84dde45.fixed?pid=b0bbe56ee&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af84dde45.fixed?pid=b0bbe56ee&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5F9182-CD46-63BF-9D21-D43A02E49D0B}"/>
            </a:ext>
          </a:extLst>
        </p:cNvPr>
        <p:cNvGrpSpPr/>
        <p:nvPr/>
      </p:nvGrpSpPr>
      <p:grpSpPr>
        <a:xfrm>
          <a:off x="0" y="0"/>
          <a:ext cx="0" cy="0"/>
          <a:chOff x="0" y="0"/>
          <a:chExt cx="0" cy="0"/>
        </a:xfrm>
      </p:grpSpPr>
    </p:spTree>
    <p:extLst>
      <p:ext uri="{BB962C8B-B14F-4D97-AF65-F5344CB8AC3E}">
        <p14:creationId xmlns:p14="http://schemas.microsoft.com/office/powerpoint/2010/main" val="216993598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M_4_BD.49_1#3b49e9727?pid=af84dde45&amp;color=0,0,0&amp;vtp=1&amp;bt=1&amp;bbb=1"/>
          <p:cNvSpPr/>
          <p:nvPr/>
        </p:nvSpPr>
        <p:spPr>
          <a:xfrm>
            <a:off x="722376" y="972000"/>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下图为某区域水资源循环利用模式示意图</a:t>
            </a:r>
            <a:r>
              <a:rPr lang="en-US" altLang="zh-CN" sz="2000" b="0" i="0" dirty="0">
                <a:solidFill>
                  <a:srgbClr val="000000"/>
                </a:solidFill>
                <a:latin typeface="Times New Roman" pitchFamily="34" charset="0"/>
                <a:ea typeface="KaiTi" pitchFamily="34" charset="-122"/>
                <a:cs typeface="Times New Roman" pitchFamily="34" charset="-120"/>
              </a:rPr>
              <a:t>。读图完成下面小题。</a:t>
            </a:r>
            <a:endParaRPr lang="en-US" altLang="zh-CN" sz="2000" dirty="0"/>
          </a:p>
        </p:txBody>
      </p:sp>
      <p:pic>
        <p:nvPicPr>
          <p:cNvPr id="3" name="QM_4_BD.49_2#3b49e9727?pid=af84dde4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370832" y="1511496"/>
            <a:ext cx="3456432" cy="18196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50_1#a5e2e311a?pid=3b49e9727&amp;color=0,0,0&amp;vtp=1&amp;bbb=1"/>
          <p:cNvSpPr/>
          <p:nvPr/>
        </p:nvSpPr>
        <p:spPr>
          <a:xfrm>
            <a:off x="722376" y="346729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图中字母的含义表述正确的是(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51_1#a5e2e311a.bracket?pid=3b49e9727&amp;color=0,0,0&amp;vpa=15&amp;vtp=1"/>
          <p:cNvSpPr/>
          <p:nvPr/>
        </p:nvSpPr>
        <p:spPr>
          <a:xfrm>
            <a:off x="4435539" y="3467296"/>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6" name="QC_5_BD.50_2#a5e2e311a.choices?pid=3b49e9727&amp;color=0,0,0&amp;vtp=1&amp;bbb=1"/>
          <p:cNvSpPr/>
          <p:nvPr/>
        </p:nvSpPr>
        <p:spPr>
          <a:xfrm>
            <a:off x="722376" y="392589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A.a表示污水收集，</a:t>
            </a:r>
            <a:r>
              <a:rPr lang="en-US" altLang="zh-CN" sz="2000" b="0" i="0">
                <a:solidFill>
                  <a:srgbClr val="000000"/>
                </a:solidFill>
                <a:latin typeface="微软雅黑" pitchFamily="34" charset="0"/>
                <a:ea typeface="微软雅黑" pitchFamily="34" charset="-122"/>
                <a:cs typeface="微软雅黑" pitchFamily="34" charset="-120"/>
              </a:rPr>
              <a:t>b表示污水处理</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.a表示污水处理，b表示污水排放</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.a表示水的污染，</a:t>
            </a:r>
            <a:r>
              <a:rPr lang="en-US" altLang="zh-CN" sz="2000" b="0" i="0">
                <a:solidFill>
                  <a:srgbClr val="000000"/>
                </a:solidFill>
                <a:latin typeface="微软雅黑" pitchFamily="34" charset="0"/>
                <a:ea typeface="微软雅黑" pitchFamily="34" charset="-122"/>
                <a:cs typeface="微软雅黑" pitchFamily="34" charset="-120"/>
              </a:rPr>
              <a:t>b表示水的利用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.a表示污水处理，b表示水的污染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5_AS.52_1#a5e2e311a?vop=1&amp;pid=3b49e9727&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本题考查人类对水资源的循环利用。读图可知，供水系统提供可利用水源</a:t>
            </a:r>
            <a:r>
              <a:rPr lang="en-US" altLang="zh-CN" sz="2000" b="0" i="0">
                <a:solidFill>
                  <a:srgbClr val="000000"/>
                </a:solidFill>
                <a:latin typeface="微软雅黑" pitchFamily="34" charset="0"/>
                <a:ea typeface="微软雅黑" pitchFamily="34" charset="-122"/>
                <a:cs typeface="微软雅黑" pitchFamily="34" charset="-120"/>
              </a:rPr>
              <a:t>，产出产品的同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时通过</a:t>
            </a:r>
            <a:r>
              <a:rPr lang="en-US" altLang="zh-CN" sz="2000" b="0" i="0" dirty="0">
                <a:solidFill>
                  <a:srgbClr val="000000"/>
                </a:solidFill>
                <a:latin typeface="微软雅黑" pitchFamily="34" charset="0"/>
                <a:ea typeface="微软雅黑" pitchFamily="34" charset="-122"/>
                <a:cs typeface="微软雅黑" pitchFamily="34" charset="-120"/>
              </a:rPr>
              <a:t>a整合出废水，则a是对污水的收集；废水通过b可重新返回区内水体和供水系统，则</a:t>
            </a:r>
            <a:r>
              <a:rPr lang="en-US" altLang="zh-CN" sz="2000" b="0" i="0">
                <a:solidFill>
                  <a:srgbClr val="000000"/>
                </a:solidFill>
                <a:latin typeface="微软雅黑" pitchFamily="34" charset="0"/>
                <a:ea typeface="微软雅黑" pitchFamily="34" charset="-122"/>
                <a:cs typeface="微软雅黑" pitchFamily="34" charset="-120"/>
              </a:rPr>
              <a:t>b是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对污水的处理</a:t>
            </a:r>
            <a:r>
              <a:rPr lang="en-US" altLang="zh-CN" sz="2000" b="0" i="0" dirty="0">
                <a:solidFill>
                  <a:srgbClr val="000000"/>
                </a:solidFill>
                <a:latin typeface="微软雅黑" pitchFamily="34" charset="0"/>
                <a:ea typeface="微软雅黑" pitchFamily="34" charset="-122"/>
                <a:cs typeface="微软雅黑" pitchFamily="34" charset="-120"/>
              </a:rPr>
              <a:t>。故选A。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9F4F85-EEBC-79EE-FCC3-8213111F1210}"/>
            </a:ext>
          </a:extLst>
        </p:cNvPr>
        <p:cNvGrpSpPr/>
        <p:nvPr/>
      </p:nvGrpSpPr>
      <p:grpSpPr>
        <a:xfrm>
          <a:off x="0" y="0"/>
          <a:ext cx="0" cy="0"/>
          <a:chOff x="0" y="0"/>
          <a:chExt cx="0" cy="0"/>
        </a:xfrm>
      </p:grpSpPr>
    </p:spTree>
    <p:extLst>
      <p:ext uri="{BB962C8B-B14F-4D97-AF65-F5344CB8AC3E}">
        <p14:creationId xmlns:p14="http://schemas.microsoft.com/office/powerpoint/2010/main" val="22188548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6_AS.4_1#fef52cec0?vop=1&amp;pid=7ef7e0bdd&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a:t>
            </a:r>
            <a:r>
              <a:rPr lang="en-US" altLang="zh-CN" sz="2000" b="0" i="0">
                <a:solidFill>
                  <a:srgbClr val="000000"/>
                </a:solidFill>
                <a:latin typeface="微软雅黑" pitchFamily="34" charset="0"/>
                <a:ea typeface="微软雅黑" pitchFamily="34" charset="-122"/>
                <a:cs typeface="微软雅黑" pitchFamily="34" charset="-120"/>
              </a:rPr>
              <a:t>。从图中可知我国农村水贫困程度分布大致与水资源分布状况相吻</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合</a:t>
            </a:r>
            <a:r>
              <a:rPr lang="en-US" altLang="zh-CN" sz="2000" b="0" i="0" dirty="0">
                <a:solidFill>
                  <a:srgbClr val="000000"/>
                </a:solidFill>
                <a:latin typeface="微软雅黑" pitchFamily="34" charset="0"/>
                <a:ea typeface="微软雅黑" pitchFamily="34" charset="-122"/>
                <a:cs typeface="微软雅黑" pitchFamily="34" charset="-120"/>
              </a:rPr>
              <a:t>。故选B。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5_BD.53_1#1d23cc206?pid=3b49e972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2.城镇化水平的提高要求增大水资源的供给量，</a:t>
            </a:r>
            <a:r>
              <a:rPr lang="en-US" altLang="zh-CN" sz="2000" b="0" i="0">
                <a:solidFill>
                  <a:srgbClr val="000000"/>
                </a:solidFill>
                <a:latin typeface="微软雅黑" pitchFamily="34" charset="0"/>
                <a:ea typeface="微软雅黑" pitchFamily="34" charset="-122"/>
                <a:cs typeface="微软雅黑" pitchFamily="34" charset="-120"/>
              </a:rPr>
              <a:t>可采取的措施是(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4_1#1d23cc206.bracket?pid=3b49e9727&amp;color=0,0,0&amp;vpa=16&amp;vtp=1"/>
          <p:cNvSpPr/>
          <p:nvPr/>
        </p:nvSpPr>
        <p:spPr>
          <a:xfrm>
            <a:off x="7991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53_2#1d23cc206.choices?pid=3b49e9727&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.减少区内水体蒸发量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.提高区内水资源重复利用率</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C.增加区内降水量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.增加地下水储量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5_AS.55_1#1d23cc206?vop=1&amp;pid=3b49e9727&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本题考查保障资源安全的措施。对废水进行回收、处理和循环利用</a:t>
            </a:r>
            <a:r>
              <a:rPr lang="en-US" altLang="zh-CN" sz="2000" b="0" i="0">
                <a:solidFill>
                  <a:srgbClr val="000000"/>
                </a:solidFill>
                <a:latin typeface="微软雅黑" pitchFamily="34" charset="0"/>
                <a:ea typeface="微软雅黑" pitchFamily="34" charset="-122"/>
                <a:cs typeface="微软雅黑" pitchFamily="34" charset="-120"/>
              </a:rPr>
              <a:t>，提高水资源的利用率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等都能缓解水资源不足</a:t>
            </a:r>
            <a:r>
              <a:rPr lang="en-US" altLang="zh-CN" sz="2000" b="0" i="0" dirty="0">
                <a:solidFill>
                  <a:srgbClr val="000000"/>
                </a:solidFill>
                <a:latin typeface="微软雅黑" pitchFamily="34" charset="0"/>
                <a:ea typeface="微软雅黑" pitchFamily="34" charset="-122"/>
                <a:cs typeface="微软雅黑" pitchFamily="34" charset="-120"/>
              </a:rPr>
              <a:t>，B正确。区内水体的蒸发量是难以人为改变的，A错误</a:t>
            </a:r>
            <a:r>
              <a:rPr lang="en-US" altLang="zh-CN" sz="2000" b="0" i="0">
                <a:solidFill>
                  <a:srgbClr val="000000"/>
                </a:solidFill>
                <a:latin typeface="微软雅黑" pitchFamily="34" charset="0"/>
                <a:ea typeface="微软雅黑" pitchFamily="34" charset="-122"/>
                <a:cs typeface="微软雅黑" pitchFamily="34" charset="-120"/>
              </a:rPr>
              <a:t>。增加区内降水量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的措施主要是人工降雨</a:t>
            </a:r>
            <a:r>
              <a:rPr lang="en-US" altLang="zh-CN" sz="2000" b="0" i="0" dirty="0">
                <a:solidFill>
                  <a:srgbClr val="000000"/>
                </a:solidFill>
                <a:latin typeface="微软雅黑" pitchFamily="34" charset="0"/>
                <a:ea typeface="微软雅黑" pitchFamily="34" charset="-122"/>
                <a:cs typeface="微软雅黑" pitchFamily="34" charset="-120"/>
              </a:rPr>
              <a:t>，增加地下水储量主要依靠地表水回灌，成本高，可行性低，C、D错误。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99F6C5-56E9-C4DC-505A-648997FEAF4F}"/>
            </a:ext>
          </a:extLst>
        </p:cNvPr>
        <p:cNvGrpSpPr/>
        <p:nvPr/>
      </p:nvGrpSpPr>
      <p:grpSpPr>
        <a:xfrm>
          <a:off x="0" y="0"/>
          <a:ext cx="0" cy="0"/>
          <a:chOff x="0" y="0"/>
          <a:chExt cx="0" cy="0"/>
        </a:xfrm>
      </p:grpSpPr>
    </p:spTree>
    <p:extLst>
      <p:ext uri="{BB962C8B-B14F-4D97-AF65-F5344CB8AC3E}">
        <p14:creationId xmlns:p14="http://schemas.microsoft.com/office/powerpoint/2010/main" val="37418454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5_BD.56_1#3fe7cf21d?pid=3b49e972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3.如果区内某水体发生了富营养化，</a:t>
            </a:r>
            <a:r>
              <a:rPr lang="en-US" altLang="zh-CN" sz="2000" b="0" i="0">
                <a:solidFill>
                  <a:srgbClr val="000000"/>
                </a:solidFill>
                <a:latin typeface="微软雅黑" pitchFamily="34" charset="0"/>
                <a:ea typeface="微软雅黑" pitchFamily="34" charset="-122"/>
                <a:cs typeface="微软雅黑" pitchFamily="34" charset="-120"/>
              </a:rPr>
              <a:t>可行的治理措施是(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7_1#3fe7cf21d.bracket?pid=3b49e9727&amp;color=0,0,0&amp;vpa=17&amp;vtp=1"/>
          <p:cNvSpPr/>
          <p:nvPr/>
        </p:nvSpPr>
        <p:spPr>
          <a:xfrm>
            <a:off x="6975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56_2#3fe7cf21d.choices?pid=3b49e9727&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.增加来水量和增加出水量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.减少来水量和增加出水量</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C.减少来水量和减少出水量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.增加来水量和减少出水量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5_AS.58_1#3fe7cf21d?vop=1&amp;pid=3b49e9727&amp;color=0,0,0&amp;vtp=1&amp;bt=1&amp;bbb=1&amp;hb=1"/>
          <p:cNvSpPr/>
          <p:nvPr/>
        </p:nvSpPr>
        <p:spPr>
          <a:xfrm>
            <a:off x="722376" y="972000"/>
            <a:ext cx="10753344" cy="4577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本题考查水污染的治理措施。区域水体发生富营养化</a:t>
            </a:r>
            <a:r>
              <a:rPr lang="en-US" altLang="zh-CN" sz="2000" b="0" i="0">
                <a:solidFill>
                  <a:srgbClr val="000000"/>
                </a:solidFill>
                <a:latin typeface="微软雅黑" pitchFamily="34" charset="0"/>
                <a:ea typeface="微软雅黑" pitchFamily="34" charset="-122"/>
                <a:cs typeface="微软雅黑" pitchFamily="34" charset="-120"/>
              </a:rPr>
              <a:t>，治理的关键在于增强区域水体的流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动性</a:t>
            </a:r>
            <a:r>
              <a:rPr lang="en-US" altLang="zh-CN" sz="2000" b="0" i="0" dirty="0">
                <a:solidFill>
                  <a:srgbClr val="000000"/>
                </a:solidFill>
                <a:latin typeface="微软雅黑" pitchFamily="34" charset="0"/>
                <a:ea typeface="微软雅黑" pitchFamily="34" charset="-122"/>
                <a:cs typeface="微软雅黑" pitchFamily="34" charset="-120"/>
              </a:rPr>
              <a:t>，即增加来水量和出水量。故选A。</a:t>
            </a:r>
            <a:endParaRPr lang="en-US" altLang="zh-CN" sz="22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水体富营养化</a:t>
            </a:r>
            <a:endParaRPr lang="en-US" altLang="zh-CN" sz="22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1）概念：湖泊、水库、港湾等水域的某些营养成分（氮、磷等）不断补给，过量积聚</a:t>
            </a:r>
            <a:r>
              <a:rPr lang="en-US" altLang="zh-CN" sz="2000" b="0" i="0">
                <a:solidFill>
                  <a:srgbClr val="000000"/>
                </a:solidFill>
                <a:latin typeface="微软雅黑" pitchFamily="34" charset="0"/>
                <a:ea typeface="微软雅黑" pitchFamily="34" charset="-122"/>
                <a:cs typeface="微软雅黑" pitchFamily="34" charset="-120"/>
              </a:rPr>
              <a:t>，致使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水体营养过剩的现象</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2）原因：水域封闭；温度较高；含氮、磷等的污染物大量排放等。</a:t>
            </a:r>
            <a:endParaRPr lang="en-US" altLang="zh-CN" sz="22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3）危害：水体富营养化会使水体溶解氧量下降或溶解氧过度饱和</a:t>
            </a:r>
            <a:r>
              <a:rPr lang="en-US" altLang="zh-CN" sz="2000" b="0" i="0">
                <a:solidFill>
                  <a:srgbClr val="000000"/>
                </a:solidFill>
                <a:latin typeface="微软雅黑" pitchFamily="34" charset="0"/>
                <a:ea typeface="微软雅黑" pitchFamily="34" charset="-122"/>
                <a:cs typeface="微软雅黑" pitchFamily="34" charset="-120"/>
              </a:rPr>
              <a:t>，水中溶解氧的过度饱和以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及溶解氧少</a:t>
            </a:r>
            <a:r>
              <a:rPr lang="en-US" altLang="zh-CN" sz="2000" b="0" i="0" dirty="0">
                <a:solidFill>
                  <a:srgbClr val="000000"/>
                </a:solidFill>
                <a:latin typeface="微软雅黑" pitchFamily="34" charset="0"/>
                <a:ea typeface="微软雅黑" pitchFamily="34" charset="-122"/>
                <a:cs typeface="微软雅黑" pitchFamily="34" charset="-120"/>
              </a:rPr>
              <a:t>，都对水生动物有害，容易造成鱼类大量死亡</a:t>
            </a:r>
            <a:r>
              <a:rPr lang="en-US" altLang="zh-CN" sz="2000" b="0" i="0">
                <a:solidFill>
                  <a:srgbClr val="000000"/>
                </a:solidFill>
                <a:latin typeface="微软雅黑" pitchFamily="34" charset="0"/>
                <a:ea typeface="微软雅黑" pitchFamily="34" charset="-122"/>
                <a:cs typeface="微软雅黑" pitchFamily="34" charset="-120"/>
              </a:rPr>
              <a:t>；水体底层堆积的有机物质分解产生的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有害气体和一些浮游生物产生的生物毒素也会伤害鱼类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富营养化水中含有硝酸盐和亚硝酸盐，</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人畜长期饮用会中毒致病</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B6F8F1-1E8D-9123-D842-D29FAB8806C6}"/>
            </a:ext>
          </a:extLst>
        </p:cNvPr>
        <p:cNvGrpSpPr/>
        <p:nvPr/>
      </p:nvGrpSpPr>
      <p:grpSpPr>
        <a:xfrm>
          <a:off x="0" y="0"/>
          <a:ext cx="0" cy="0"/>
          <a:chOff x="0" y="0"/>
          <a:chExt cx="0" cy="0"/>
        </a:xfrm>
      </p:grpSpPr>
    </p:spTree>
    <p:extLst>
      <p:ext uri="{BB962C8B-B14F-4D97-AF65-F5344CB8AC3E}">
        <p14:creationId xmlns:p14="http://schemas.microsoft.com/office/powerpoint/2010/main" val="19361260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M_4_BD.59_1#58963c701?pid=af84dde45&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[山东滨州2024高二月考]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近几十年来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水资源不足已成为许多国家经济发展的严重障碍</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甚至危及</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国家的安全和民族的生存</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虚拟水的概念应运而生</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所谓虚拟水是指生产产品和服务所需要的水资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源数量</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它不是真实意义上的水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而是以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虚拟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的形式包含在产品中的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看不见</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的水</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贫水国家或地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区可以通过贸易的方式从富水国家或地区购买水资源密集型农产品</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尤其是粮食</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来获得水和粮</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食的安全</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5_BD.60_1#37ba7a8ae?pid=58963c701&amp;color=0,0,0&amp;vtp=1&amp;bbb=1"/>
          <p:cNvSpPr/>
          <p:nvPr/>
        </p:nvSpPr>
        <p:spPr>
          <a:xfrm>
            <a:off x="722376" y="32408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4.下列关于不同水体自净能力的说法,</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61_1#37ba7a8ae.bracket?pid=58963c701&amp;color=0,0,0&amp;vpa=18&amp;vtp=1"/>
          <p:cNvSpPr/>
          <p:nvPr/>
        </p:nvSpPr>
        <p:spPr>
          <a:xfrm>
            <a:off x="6008751" y="324085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5_BD.60_2#37ba7a8ae.choices?pid=58963c701&amp;color=0,0,0&amp;vtp=1&amp;bbb=1"/>
          <p:cNvSpPr/>
          <p:nvPr/>
        </p:nvSpPr>
        <p:spPr>
          <a:xfrm>
            <a:off x="722376" y="3703643"/>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A.湖泊的自净能力比河流强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.污染物进入河流后扩散快,流动的河水溶解氧多,污染物繁殖快</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.湖泊水流动性差,水中溶解氧多,污染物被氧化快</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.地下水的自净能力比湖泊和河流的自净能力差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5_AS.62_1#37ba7a8ae?vop=1&amp;pid=58963c701&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本题考查材料分析能力。湖泊水流动性差，自净能力较河流差，A错误</a:t>
            </a:r>
            <a:r>
              <a:rPr lang="en-US" altLang="zh-CN" sz="2000" b="0" i="0">
                <a:solidFill>
                  <a:srgbClr val="000000"/>
                </a:solidFill>
                <a:latin typeface="微软雅黑" pitchFamily="34" charset="0"/>
                <a:ea typeface="微软雅黑" pitchFamily="34" charset="-122"/>
                <a:cs typeface="微软雅黑" pitchFamily="34" charset="-120"/>
              </a:rPr>
              <a:t>。污染物进入河流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后扩散快</a:t>
            </a:r>
            <a:r>
              <a:rPr lang="en-US" altLang="zh-CN" sz="2000" b="0" i="0" dirty="0">
                <a:solidFill>
                  <a:srgbClr val="000000"/>
                </a:solidFill>
                <a:latin typeface="微软雅黑" pitchFamily="34" charset="0"/>
                <a:ea typeface="微软雅黑" pitchFamily="34" charset="-122"/>
                <a:cs typeface="微软雅黑" pitchFamily="34" charset="-120"/>
              </a:rPr>
              <a:t>，河水溶解氧较多，但是大多数污染物不会繁殖，B错误。湖泊水流动性差，</a:t>
            </a:r>
            <a:r>
              <a:rPr lang="en-US" altLang="zh-CN" sz="2000" b="0" i="0">
                <a:solidFill>
                  <a:srgbClr val="000000"/>
                </a:solidFill>
                <a:latin typeface="微软雅黑" pitchFamily="34" charset="0"/>
                <a:ea typeface="微软雅黑" pitchFamily="34" charset="-122"/>
                <a:cs typeface="微软雅黑" pitchFamily="34" charset="-120"/>
              </a:rPr>
              <a:t>溶解氧少，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错误。地下水循环更新周期长，自净能力比湖泊和河流差，D正确。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A53AE3-B3BF-9386-624F-A53318CD5BD2}"/>
            </a:ext>
          </a:extLst>
        </p:cNvPr>
        <p:cNvGrpSpPr/>
        <p:nvPr/>
      </p:nvGrpSpPr>
      <p:grpSpPr>
        <a:xfrm>
          <a:off x="0" y="0"/>
          <a:ext cx="0" cy="0"/>
          <a:chOff x="0" y="0"/>
          <a:chExt cx="0" cy="0"/>
        </a:xfrm>
      </p:grpSpPr>
    </p:spTree>
    <p:extLst>
      <p:ext uri="{BB962C8B-B14F-4D97-AF65-F5344CB8AC3E}">
        <p14:creationId xmlns:p14="http://schemas.microsoft.com/office/powerpoint/2010/main" val="69126739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C_5_BD.63_1#c54599901?pid=58963c701&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下列叙述正确的是(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4_1#c54599901.bracket?pid=58963c701&amp;color=0,0,0&amp;vpa=19&amp;vtp=1"/>
          <p:cNvSpPr/>
          <p:nvPr/>
        </p:nvSpPr>
        <p:spPr>
          <a:xfrm>
            <a:off x="3165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63_2#c54599901.choices?pid=58963c701&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A.缺水国家应从富水国家直接进口水资源来弥补不足</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.水资源密集型农产品的贸易可以缓解水资源短缺的状况</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.发展中国家应积极生产水资源密集型农产品</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.虚拟水不是真实意义上的水,它仅指生产农产品所需要的水资源数量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130143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C_5_AS.65_1#c54599901?vop=1&amp;pid=58963c701&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本题考查解决水资源问题的措施及材料分析能力</a:t>
            </a:r>
            <a:r>
              <a:rPr lang="en-US" altLang="zh-CN" sz="2000" b="0" i="0" spc="-50">
                <a:solidFill>
                  <a:srgbClr val="000000"/>
                </a:solidFill>
                <a:latin typeface="微软雅黑" pitchFamily="34" charset="0"/>
                <a:ea typeface="微软雅黑" pitchFamily="34" charset="-122"/>
                <a:cs typeface="微软雅黑" pitchFamily="34" charset="-120"/>
              </a:rPr>
              <a:t>。缺水国家从富水国家直接进口水资源会导</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致富水国家水资源紧张</a:t>
            </a:r>
            <a:r>
              <a:rPr lang="en-US" altLang="zh-CN" sz="2000" b="0" i="0" spc="-50" dirty="0">
                <a:solidFill>
                  <a:srgbClr val="000000"/>
                </a:solidFill>
                <a:latin typeface="微软雅黑" pitchFamily="34" charset="0"/>
                <a:ea typeface="微软雅黑" pitchFamily="34" charset="-122"/>
                <a:cs typeface="微软雅黑" pitchFamily="34" charset="-120"/>
              </a:rPr>
              <a:t>，同时水资源长距离运输容易因下渗及蒸发而造成浪费，A错误</a:t>
            </a:r>
            <a:r>
              <a:rPr lang="en-US" altLang="zh-CN" sz="2000" b="0" i="0" spc="-50">
                <a:solidFill>
                  <a:srgbClr val="000000"/>
                </a:solidFill>
                <a:latin typeface="微软雅黑" pitchFamily="34" charset="0"/>
                <a:ea typeface="微软雅黑" pitchFamily="34" charset="-122"/>
                <a:cs typeface="微软雅黑" pitchFamily="34" charset="-120"/>
              </a:rPr>
              <a:t>。读材料可</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知</a:t>
            </a:r>
            <a:r>
              <a:rPr lang="en-US" altLang="zh-CN" sz="2000" b="0" i="0" spc="-50" dirty="0">
                <a:solidFill>
                  <a:srgbClr val="000000"/>
                </a:solidFill>
                <a:latin typeface="微软雅黑" pitchFamily="34" charset="0"/>
                <a:ea typeface="微软雅黑" pitchFamily="34" charset="-122"/>
                <a:cs typeface="微软雅黑" pitchFamily="34" charset="-120"/>
              </a:rPr>
              <a:t>，贫水国家或地区可以通过贸易的方式从富水国家或地区购买水资源密集型农产品（</a:t>
            </a:r>
            <a:r>
              <a:rPr lang="en-US" altLang="zh-CN" sz="2000" b="0" i="0" spc="-50">
                <a:solidFill>
                  <a:srgbClr val="000000"/>
                </a:solidFill>
                <a:latin typeface="微软雅黑" pitchFamily="34" charset="0"/>
                <a:ea typeface="微软雅黑" pitchFamily="34" charset="-122"/>
                <a:cs typeface="微软雅黑" pitchFamily="34" charset="-120"/>
              </a:rPr>
              <a:t>尤其是粮食）</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来获得水和粮食的安全</a:t>
            </a:r>
            <a:r>
              <a:rPr lang="en-US" altLang="zh-CN" sz="2000" b="0" i="0" spc="-50" dirty="0">
                <a:solidFill>
                  <a:srgbClr val="000000"/>
                </a:solidFill>
                <a:latin typeface="微软雅黑" pitchFamily="34" charset="0"/>
                <a:ea typeface="微软雅黑" pitchFamily="34" charset="-122"/>
                <a:cs typeface="微软雅黑" pitchFamily="34" charset="-120"/>
              </a:rPr>
              <a:t>，说明水资源密集型农产品的贸易可以缓解水资源短缺的状况，B正确</a:t>
            </a:r>
            <a:r>
              <a:rPr lang="en-US" altLang="zh-CN" sz="2000" b="0" i="0" spc="-50">
                <a:solidFill>
                  <a:srgbClr val="000000"/>
                </a:solidFill>
                <a:latin typeface="微软雅黑" pitchFamily="34" charset="0"/>
                <a:ea typeface="微软雅黑" pitchFamily="34" charset="-122"/>
                <a:cs typeface="微软雅黑" pitchFamily="34" charset="-120"/>
              </a:rPr>
              <a:t>。发</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展中国家人口增长快</a:t>
            </a:r>
            <a:r>
              <a:rPr lang="en-US" altLang="zh-CN" sz="2000" b="0" i="0" spc="-50" dirty="0">
                <a:solidFill>
                  <a:srgbClr val="000000"/>
                </a:solidFill>
                <a:latin typeface="微软雅黑" pitchFamily="34" charset="0"/>
                <a:ea typeface="微软雅黑" pitchFamily="34" charset="-122"/>
                <a:cs typeface="微软雅黑" pitchFamily="34" charset="-120"/>
              </a:rPr>
              <a:t>，积极生产水资源密集型农产品，可能导致水资源紧张，C错误</a:t>
            </a:r>
            <a:r>
              <a:rPr lang="en-US" altLang="zh-CN" sz="2000" b="0" i="0" spc="-50">
                <a:solidFill>
                  <a:srgbClr val="000000"/>
                </a:solidFill>
                <a:latin typeface="微软雅黑" pitchFamily="34" charset="0"/>
                <a:ea typeface="微软雅黑" pitchFamily="34" charset="-122"/>
                <a:cs typeface="微软雅黑" pitchFamily="34" charset="-120"/>
              </a:rPr>
              <a:t>。虚拟水是指</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生产产品和服务所需要的水资源数量</a:t>
            </a:r>
            <a:r>
              <a:rPr lang="en-US" altLang="zh-CN" sz="2000" b="0" i="0" spc="-50" dirty="0">
                <a:solidFill>
                  <a:srgbClr val="000000"/>
                </a:solidFill>
                <a:latin typeface="微软雅黑" pitchFamily="34" charset="0"/>
                <a:ea typeface="微软雅黑" pitchFamily="34" charset="-122"/>
                <a:cs typeface="微软雅黑" pitchFamily="34" charset="-120"/>
              </a:rPr>
              <a:t>，不只是生产农产品所需要的水资源数量，D错误。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F67EC6-41E2-4AAA-FB86-8B653210DD77}"/>
            </a:ext>
          </a:extLst>
        </p:cNvPr>
        <p:cNvGrpSpPr/>
        <p:nvPr/>
      </p:nvGrpSpPr>
      <p:grpSpPr>
        <a:xfrm>
          <a:off x="0" y="0"/>
          <a:ext cx="0" cy="0"/>
          <a:chOff x="0" y="0"/>
          <a:chExt cx="0" cy="0"/>
        </a:xfrm>
      </p:grpSpPr>
    </p:spTree>
    <p:extLst>
      <p:ext uri="{BB962C8B-B14F-4D97-AF65-F5344CB8AC3E}">
        <p14:creationId xmlns:p14="http://schemas.microsoft.com/office/powerpoint/2010/main" val="32076573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M_4_BD.66_1#227ea8ba9?pid=af84dde45&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[贵州黔东南2025高二月考改编]</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额尔齐斯河为鄂毕河最大的支流</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发源于中国新疆维吾尔自治</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区富蕴县阿尔泰山南坡</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沿阿尔泰山南麓向西北流</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是流经中国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哈萨克斯坦</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俄罗斯的国际河流</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也是我国唯一一条属于北冰洋水系的河流</a:t>
            </a:r>
            <a:r>
              <a:rPr lang="en-US" altLang="zh-CN" sz="2000" b="0" i="0" dirty="0">
                <a:solidFill>
                  <a:srgbClr val="000000"/>
                </a:solidFill>
                <a:latin typeface="Times New Roman" pitchFamily="34" charset="0"/>
                <a:ea typeface="KaiTi" pitchFamily="34" charset="-122"/>
                <a:cs typeface="Times New Roman" pitchFamily="34" charset="-120"/>
              </a:rPr>
              <a:t>。读额尔齐斯河流域示意图，完成下面小题。</a:t>
            </a:r>
            <a:endParaRPr lang="en-US" altLang="zh-CN" sz="2000" dirty="0"/>
          </a:p>
        </p:txBody>
      </p:sp>
      <p:pic>
        <p:nvPicPr>
          <p:cNvPr id="3" name="QM_4_BD.66_2#227ea8ba9?pid=af84dde4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50792" y="2406846"/>
            <a:ext cx="4096512" cy="261518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C_5_BD.67_1#2092f5214?pid=227ea8ba9&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a:solidFill>
                  <a:srgbClr val="000000"/>
                </a:solidFill>
                <a:latin typeface="微软雅黑" pitchFamily="34" charset="0"/>
                <a:ea typeface="微软雅黑" pitchFamily="34" charset="-122"/>
                <a:cs typeface="微软雅黑" pitchFamily="34" charset="-120"/>
              </a:rPr>
              <a:t>额尔齐斯河(</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8_1#2092f5214.bracket?pid=227ea8ba9&amp;color=0,0,0&amp;vpa=20&amp;vtp=1"/>
          <p:cNvSpPr/>
          <p:nvPr/>
        </p:nvSpPr>
        <p:spPr>
          <a:xfrm>
            <a:off x="2403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67_2#2092f5214.choices?pid=227ea8ba9&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.以地下水补给为主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.参与海陆间循环</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C.自北向南流动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.流域可大面积种植水稻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C_5_AS.69_1#2092f5214?vop=1&amp;pid=227ea8ba9&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本题考查河流概况分析。额尔齐斯河发源于阿尔泰山南坡，是西风的迎风坡</a:t>
            </a:r>
            <a:r>
              <a:rPr lang="en-US" altLang="zh-CN" sz="2000" b="0" i="0">
                <a:solidFill>
                  <a:srgbClr val="000000"/>
                </a:solidFill>
                <a:latin typeface="微软雅黑" pitchFamily="34" charset="0"/>
                <a:ea typeface="微软雅黑" pitchFamily="34" charset="-122"/>
                <a:cs typeface="微软雅黑" pitchFamily="34" charset="-120"/>
              </a:rPr>
              <a:t>，河流注入北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冰洋</a:t>
            </a:r>
            <a:r>
              <a:rPr lang="en-US" altLang="zh-CN" sz="2000" b="0" i="0" dirty="0">
                <a:solidFill>
                  <a:srgbClr val="000000"/>
                </a:solidFill>
                <a:latin typeface="微软雅黑" pitchFamily="34" charset="0"/>
                <a:ea typeface="微软雅黑" pitchFamily="34" charset="-122"/>
                <a:cs typeface="微软雅黑" pitchFamily="34" charset="-120"/>
              </a:rPr>
              <a:t>，参与海陆间循环，B对。该地以冰雪融水补给为主，A错。由图示及材料可知</a:t>
            </a:r>
            <a:r>
              <a:rPr lang="en-US" altLang="zh-CN" sz="2000" b="0" i="0">
                <a:solidFill>
                  <a:srgbClr val="000000"/>
                </a:solidFill>
                <a:latin typeface="微软雅黑" pitchFamily="34" charset="0"/>
                <a:ea typeface="微软雅黑" pitchFamily="34" charset="-122"/>
                <a:cs typeface="微软雅黑" pitchFamily="34" charset="-120"/>
              </a:rPr>
              <a:t>，额尔齐斯河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整体由南向北流动注入北冰洋</a:t>
            </a:r>
            <a:r>
              <a:rPr lang="en-US" altLang="zh-CN" sz="2000" b="0" i="0" dirty="0">
                <a:solidFill>
                  <a:srgbClr val="000000"/>
                </a:solidFill>
                <a:latin typeface="微软雅黑" pitchFamily="34" charset="0"/>
                <a:ea typeface="微软雅黑" pitchFamily="34" charset="-122"/>
                <a:cs typeface="微软雅黑" pitchFamily="34" charset="-120"/>
              </a:rPr>
              <a:t>，C错。图示区域纬度较高，热量不足，位于内陆，</a:t>
            </a:r>
            <a:r>
              <a:rPr lang="en-US" altLang="zh-CN" sz="2000" b="0" i="0">
                <a:solidFill>
                  <a:srgbClr val="000000"/>
                </a:solidFill>
                <a:latin typeface="微软雅黑" pitchFamily="34" charset="0"/>
                <a:ea typeface="微软雅黑" pitchFamily="34" charset="-122"/>
                <a:cs typeface="微软雅黑" pitchFamily="34" charset="-120"/>
              </a:rPr>
              <a:t>水资源短缺，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不适宜大面积种植水稻</a:t>
            </a:r>
            <a:r>
              <a:rPr lang="en-US" altLang="zh-CN" sz="2000" b="0" i="0" dirty="0">
                <a:solidFill>
                  <a:srgbClr val="000000"/>
                </a:solidFill>
                <a:latin typeface="微软雅黑" pitchFamily="34" charset="0"/>
                <a:ea typeface="微软雅黑" pitchFamily="34" charset="-122"/>
                <a:cs typeface="微软雅黑" pitchFamily="34" charset="-120"/>
              </a:rPr>
              <a:t>，D错。</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250CD-6AC1-7470-9C75-5B8C892846CB}"/>
            </a:ext>
          </a:extLst>
        </p:cNvPr>
        <p:cNvGrpSpPr/>
        <p:nvPr/>
      </p:nvGrpSpPr>
      <p:grpSpPr>
        <a:xfrm>
          <a:off x="0" y="0"/>
          <a:ext cx="0" cy="0"/>
          <a:chOff x="0" y="0"/>
          <a:chExt cx="0" cy="0"/>
        </a:xfrm>
      </p:grpSpPr>
    </p:spTree>
    <p:extLst>
      <p:ext uri="{BB962C8B-B14F-4D97-AF65-F5344CB8AC3E}">
        <p14:creationId xmlns:p14="http://schemas.microsoft.com/office/powerpoint/2010/main" val="416148711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C_5_BD.70_1#d0622cde7?pid=227ea8ba9&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a:solidFill>
                  <a:srgbClr val="000000"/>
                </a:solidFill>
                <a:latin typeface="微软雅黑" pitchFamily="34" charset="0"/>
                <a:ea typeface="微软雅黑" pitchFamily="34" charset="-122"/>
                <a:cs typeface="微软雅黑" pitchFamily="34" charset="-120"/>
              </a:rPr>
              <a:t>提高额尔齐斯河流域水资源利用率最合理的措施是(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71_1#d0622cde7.bracket?pid=227ea8ba9&amp;color=0,0,0&amp;vpa=21&amp;vtp=1"/>
          <p:cNvSpPr/>
          <p:nvPr/>
        </p:nvSpPr>
        <p:spPr>
          <a:xfrm>
            <a:off x="6721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70_2#d0622cde7.choices?pid=227ea8ba9&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.南水北调</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B.北水南调</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C.东水西调</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.西水东调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7.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C_5_AS.72_1#d0622cde7?vop=1&amp;pid=227ea8ba9&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本题考查水资源调配方向。由于支流的不对称分布，额尔齐斯河流域北部水资源丰富</a:t>
            </a:r>
            <a:r>
              <a:rPr lang="en-US" altLang="zh-CN" sz="2000" b="0" i="0">
                <a:solidFill>
                  <a:srgbClr val="000000"/>
                </a:solidFill>
                <a:latin typeface="微软雅黑" pitchFamily="34" charset="0"/>
                <a:ea typeface="微软雅黑" pitchFamily="34" charset="-122"/>
                <a:cs typeface="微软雅黑" pitchFamily="34" charset="-120"/>
              </a:rPr>
              <a:t>，南</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部水资源短缺</a:t>
            </a:r>
            <a:r>
              <a:rPr lang="en-US" altLang="zh-CN" sz="2000" b="0" i="0" dirty="0">
                <a:solidFill>
                  <a:srgbClr val="000000"/>
                </a:solidFill>
                <a:latin typeface="微软雅黑" pitchFamily="34" charset="0"/>
                <a:ea typeface="微软雅黑" pitchFamily="34" charset="-122"/>
                <a:cs typeface="微软雅黑" pitchFamily="34" charset="-120"/>
              </a:rPr>
              <a:t>，所以提高额尔齐斯河流域水资源利用率最合理的措施是北水南调。B正确。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7ADE86-F4EC-8284-A86A-8BAE0ED00C25}"/>
            </a:ext>
          </a:extLst>
        </p:cNvPr>
        <p:cNvGrpSpPr/>
        <p:nvPr/>
      </p:nvGrpSpPr>
      <p:grpSpPr>
        <a:xfrm>
          <a:off x="0" y="0"/>
          <a:ext cx="0" cy="0"/>
          <a:chOff x="0" y="0"/>
          <a:chExt cx="0" cy="0"/>
        </a:xfrm>
      </p:grpSpPr>
    </p:spTree>
    <p:extLst>
      <p:ext uri="{BB962C8B-B14F-4D97-AF65-F5344CB8AC3E}">
        <p14:creationId xmlns:p14="http://schemas.microsoft.com/office/powerpoint/2010/main" val="131632927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C_5_BD.73_1#e1d47afe2?pid=227ea8ba9&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8.各国提出对额尔齐斯河进行梯级开发，</a:t>
            </a:r>
            <a:r>
              <a:rPr lang="en-US" altLang="zh-CN" sz="2000" b="0" i="0">
                <a:solidFill>
                  <a:srgbClr val="000000"/>
                </a:solidFill>
                <a:latin typeface="微软雅黑" pitchFamily="34" charset="0"/>
                <a:ea typeface="微软雅黑" pitchFamily="34" charset="-122"/>
                <a:cs typeface="微软雅黑" pitchFamily="34" charset="-120"/>
              </a:rPr>
              <a:t>有利于(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74_1#e1d47afe2.bracket?pid=227ea8ba9&amp;color=0,0,0&amp;vpa=22&amp;vtp=1"/>
          <p:cNvSpPr/>
          <p:nvPr/>
        </p:nvSpPr>
        <p:spPr>
          <a:xfrm>
            <a:off x="6213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73_2#e1d47afe2?pid=227ea8ba9&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684829" algn="l"/>
                <a:tab pos="5610957" algn="l"/>
                <a:tab pos="8283086" algn="l"/>
              </a:tabLst>
            </a:pPr>
            <a:r>
              <a:rPr lang="en-US" altLang="zh-CN" sz="2000" b="0" i="0">
                <a:solidFill>
                  <a:srgbClr val="000000"/>
                </a:solidFill>
                <a:latin typeface="微软雅黑" pitchFamily="34" charset="0"/>
                <a:ea typeface="微软雅黑" pitchFamily="34" charset="-122"/>
                <a:cs typeface="微软雅黑" pitchFamily="34" charset="-120"/>
              </a:rPr>
              <a:t>①调节河流径流量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②改变流域气候类型</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③促进旅游业发展</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根治流域内污染</a:t>
            </a:r>
            <a:endParaRPr lang="en-US" altLang="zh-CN" sz="2000" dirty="0"/>
          </a:p>
        </p:txBody>
      </p:sp>
      <p:sp>
        <p:nvSpPr>
          <p:cNvPr id="5" name="QC_5_BD.73_3#e1d47afe2.choices?pid=227ea8ba9&amp;color=0,0,0&amp;vtp=1&amp;bbb=1"/>
          <p:cNvSpPr/>
          <p:nvPr/>
        </p:nvSpPr>
        <p:spPr>
          <a:xfrm>
            <a:off x="722376" y="18881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6_BD.5_1#6c752dfc0?pid=7ef7e0bdd&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以下地区水贫困状况及主导成因组合正确的是(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_1#6c752dfc0.bracket?pid=7ef7e0bdd&amp;color=0,0,0&amp;vpa=2&amp;vtp=1"/>
          <p:cNvSpPr/>
          <p:nvPr/>
        </p:nvSpPr>
        <p:spPr>
          <a:xfrm>
            <a:off x="6200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5_2#6c752dfc0.choices?pid=7ef7e0bdd&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A.贵州—低</a:t>
            </a:r>
            <a:r>
              <a:rPr lang="en-US" altLang="zh-CN" sz="2000" b="0" i="0">
                <a:solidFill>
                  <a:srgbClr val="000000"/>
                </a:solidFill>
                <a:latin typeface="微软雅黑" pitchFamily="34" charset="0"/>
                <a:ea typeface="微软雅黑" pitchFamily="34" charset="-122"/>
                <a:cs typeface="微软雅黑" pitchFamily="34" charset="-120"/>
              </a:rPr>
              <a:t>—喀斯特地貌广布</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.河南—低—工业节水措施推广</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.新疆—高</a:t>
            </a:r>
            <a:r>
              <a:rPr lang="en-US" altLang="zh-CN" sz="2000" b="0" i="0">
                <a:solidFill>
                  <a:srgbClr val="000000"/>
                </a:solidFill>
                <a:latin typeface="微软雅黑" pitchFamily="34" charset="0"/>
                <a:ea typeface="微软雅黑" pitchFamily="34" charset="-122"/>
                <a:cs typeface="微软雅黑" pitchFamily="34" charset="-120"/>
              </a:rPr>
              <a:t>—夏季高温蒸发量大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.海南—高—面积较小且地势起伏较大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C_5_AS.75_1#e1d47afe2?vop=1&amp;pid=227ea8ba9&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本题考查跨国水资源开发利用的影响。各国提出对额尔齐斯河进行梯级开发，修水库</a:t>
            </a:r>
            <a:r>
              <a:rPr lang="en-US" altLang="zh-CN" sz="2000" b="0" i="0">
                <a:solidFill>
                  <a:srgbClr val="000000"/>
                </a:solidFill>
                <a:latin typeface="微软雅黑" pitchFamily="34" charset="0"/>
                <a:ea typeface="微软雅黑" pitchFamily="34" charset="-122"/>
                <a:cs typeface="微软雅黑" pitchFamily="34" charset="-120"/>
              </a:rPr>
              <a:t>、大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坝将有利于调节河流径流量</a:t>
            </a:r>
            <a:r>
              <a:rPr lang="en-US" altLang="zh-CN" sz="2000" b="0" i="0" dirty="0">
                <a:solidFill>
                  <a:srgbClr val="000000"/>
                </a:solidFill>
                <a:latin typeface="微软雅黑" pitchFamily="34" charset="0"/>
                <a:ea typeface="微软雅黑" pitchFamily="34" charset="-122"/>
                <a:cs typeface="微软雅黑" pitchFamily="34" charset="-120"/>
              </a:rPr>
              <a:t>，①对。梯级开发不能改变流域气候类型，②错</a:t>
            </a:r>
            <a:r>
              <a:rPr lang="en-US" altLang="zh-CN" sz="2000" b="0" i="0">
                <a:solidFill>
                  <a:srgbClr val="000000"/>
                </a:solidFill>
                <a:latin typeface="微软雅黑" pitchFamily="34" charset="0"/>
                <a:ea typeface="微软雅黑" pitchFamily="34" charset="-122"/>
                <a:cs typeface="微软雅黑" pitchFamily="34" charset="-120"/>
              </a:rPr>
              <a:t>。梯级开发改善生态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环境</a:t>
            </a:r>
            <a:r>
              <a:rPr lang="en-US" altLang="zh-CN" sz="2000" b="0" i="0" dirty="0">
                <a:solidFill>
                  <a:srgbClr val="000000"/>
                </a:solidFill>
                <a:latin typeface="微软雅黑" pitchFamily="34" charset="0"/>
                <a:ea typeface="微软雅黑" pitchFamily="34" charset="-122"/>
                <a:cs typeface="微软雅黑" pitchFamily="34" charset="-120"/>
              </a:rPr>
              <a:t>，有利于促进旅游业发展，③对。梯级开发获得电能，可以减少煤炭等化石能源的使用</a:t>
            </a:r>
            <a:r>
              <a:rPr lang="en-US" altLang="zh-CN" sz="2000" b="0" i="0">
                <a:solidFill>
                  <a:srgbClr val="000000"/>
                </a:solidFill>
                <a:latin typeface="微软雅黑" pitchFamily="34" charset="0"/>
                <a:ea typeface="微软雅黑" pitchFamily="34" charset="-122"/>
                <a:cs typeface="微软雅黑" pitchFamily="34" charset="-120"/>
              </a:rPr>
              <a:t>，减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少流域内污染</a:t>
            </a:r>
            <a:r>
              <a:rPr lang="en-US" altLang="zh-CN" sz="2000" b="0" i="0" dirty="0">
                <a:solidFill>
                  <a:srgbClr val="000000"/>
                </a:solidFill>
                <a:latin typeface="微软雅黑" pitchFamily="34" charset="0"/>
                <a:ea typeface="微软雅黑" pitchFamily="34" charset="-122"/>
                <a:cs typeface="微软雅黑" pitchFamily="34" charset="-120"/>
              </a:rPr>
              <a:t>，但不可能根治流域内污染，④错。故选C。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6_AS.7_1#6c752dfc0?vop=1&amp;pid=7ef7e0bdd&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本题考查区域水贫困状况形成的原因。贵州水贫困程度高，A错误</a:t>
            </a:r>
            <a:r>
              <a:rPr lang="en-US" altLang="zh-CN" sz="2000" b="0" i="0">
                <a:solidFill>
                  <a:srgbClr val="000000"/>
                </a:solidFill>
                <a:latin typeface="微软雅黑" pitchFamily="34" charset="0"/>
                <a:ea typeface="微软雅黑" pitchFamily="34" charset="-122"/>
                <a:cs typeface="微软雅黑" pitchFamily="34" charset="-120"/>
              </a:rPr>
              <a:t>；河南水贫困程度低与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当地推广工业节水措施关系不大</a:t>
            </a:r>
            <a:r>
              <a:rPr lang="en-US" altLang="zh-CN" sz="2000" b="0" i="0" dirty="0">
                <a:solidFill>
                  <a:srgbClr val="000000"/>
                </a:solidFill>
                <a:latin typeface="微软雅黑" pitchFamily="34" charset="0"/>
                <a:ea typeface="微软雅黑" pitchFamily="34" charset="-122"/>
                <a:cs typeface="微软雅黑" pitchFamily="34" charset="-120"/>
              </a:rPr>
              <a:t>，B错误；新疆水贫困程度高的主要原因是气候干旱，C错误</a:t>
            </a:r>
            <a:r>
              <a:rPr lang="en-US" altLang="zh-CN" sz="2000" b="0" i="0">
                <a:solidFill>
                  <a:srgbClr val="000000"/>
                </a:solidFill>
                <a:latin typeface="微软雅黑" pitchFamily="34" charset="0"/>
                <a:ea typeface="微软雅黑" pitchFamily="34" charset="-122"/>
                <a:cs typeface="微软雅黑" pitchFamily="34" charset="-120"/>
              </a:rPr>
              <a:t>；海</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南水贫困程度高的主要原因是陆地面积小</a:t>
            </a:r>
            <a:r>
              <a:rPr lang="en-US" altLang="zh-CN" sz="2000" b="0" i="0" dirty="0">
                <a:solidFill>
                  <a:srgbClr val="000000"/>
                </a:solidFill>
                <a:latin typeface="微软雅黑" pitchFamily="34" charset="0"/>
                <a:ea typeface="微软雅黑" pitchFamily="34" charset="-122"/>
                <a:cs typeface="微软雅黑" pitchFamily="34" charset="-120"/>
              </a:rPr>
              <a:t>、地势起伏大、贮水空间小，D正确。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2419582"/>
      </p:ext>
    </p:extLst>
  </p:cSld>
  <p:clrMapOvr>
    <a:masterClrMapping/>
  </p:clrMapOvr>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10</TotalTime>
  <Words>1604</Words>
  <Application>Microsoft Office PowerPoint</Application>
  <PresentationFormat>宽屏</PresentationFormat>
  <Paragraphs>265</Paragraphs>
  <Slides>71</Slides>
  <Notes>47</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71</vt:i4>
      </vt:variant>
    </vt:vector>
  </HeadingPairs>
  <TitlesOfParts>
    <vt:vector size="79" baseType="lpstr">
      <vt:lpstr>仿宋</vt:lpstr>
      <vt:lpstr>汉仪舒圆黑简体</vt:lpstr>
      <vt:lpstr>SimHei</vt:lpstr>
      <vt:lpstr>SimSun</vt:lpstr>
      <vt:lpstr>微软雅黑</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anlyzong</cp:lastModifiedBy>
  <cp:revision>3</cp:revision>
  <dcterms:created xsi:type="dcterms:W3CDTF">2025-10-22T00:22:35Z</dcterms:created>
  <dcterms:modified xsi:type="dcterms:W3CDTF">2025-10-22T00:57:29Z</dcterms:modified>
  <cp:category/>
  <cp:contentStatus/>
</cp:coreProperties>
</file>